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648" r:id="rId4"/>
  </p:sldMasterIdLst>
  <p:notesMasterIdLst>
    <p:notesMasterId r:id="rId50"/>
  </p:notesMasterIdLst>
  <p:sldIdLst>
    <p:sldId id="256" r:id="rId5"/>
    <p:sldId id="257" r:id="rId6"/>
    <p:sldId id="258" r:id="rId7"/>
    <p:sldId id="259" r:id="rId8"/>
    <p:sldId id="284" r:id="rId9"/>
    <p:sldId id="260" r:id="rId10"/>
    <p:sldId id="261" r:id="rId11"/>
    <p:sldId id="285" r:id="rId12"/>
    <p:sldId id="286" r:id="rId13"/>
    <p:sldId id="287" r:id="rId14"/>
    <p:sldId id="262" r:id="rId15"/>
    <p:sldId id="264" r:id="rId16"/>
    <p:sldId id="266" r:id="rId17"/>
    <p:sldId id="265" r:id="rId18"/>
    <p:sldId id="267" r:id="rId19"/>
    <p:sldId id="268" r:id="rId20"/>
    <p:sldId id="269" r:id="rId21"/>
    <p:sldId id="272" r:id="rId22"/>
    <p:sldId id="274" r:id="rId23"/>
    <p:sldId id="275" r:id="rId24"/>
    <p:sldId id="288" r:id="rId25"/>
    <p:sldId id="289" r:id="rId26"/>
    <p:sldId id="276" r:id="rId27"/>
    <p:sldId id="294" r:id="rId28"/>
    <p:sldId id="295" r:id="rId29"/>
    <p:sldId id="278" r:id="rId30"/>
    <p:sldId id="297" r:id="rId31"/>
    <p:sldId id="298" r:id="rId32"/>
    <p:sldId id="299" r:id="rId33"/>
    <p:sldId id="301" r:id="rId34"/>
    <p:sldId id="302" r:id="rId35"/>
    <p:sldId id="304" r:id="rId36"/>
    <p:sldId id="305" r:id="rId37"/>
    <p:sldId id="306" r:id="rId38"/>
    <p:sldId id="303" r:id="rId39"/>
    <p:sldId id="307" r:id="rId40"/>
    <p:sldId id="300" r:id="rId41"/>
    <p:sldId id="308" r:id="rId42"/>
    <p:sldId id="280" r:id="rId43"/>
    <p:sldId id="309" r:id="rId44"/>
    <p:sldId id="312" r:id="rId45"/>
    <p:sldId id="313" r:id="rId46"/>
    <p:sldId id="282" r:id="rId47"/>
    <p:sldId id="281" r:id="rId48"/>
    <p:sldId id="28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8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2" autoAdjust="0"/>
    <p:restoredTop sz="58012" autoAdjust="0"/>
  </p:normalViewPr>
  <p:slideViewPr>
    <p:cSldViewPr snapToGrid="0">
      <p:cViewPr varScale="1">
        <p:scale>
          <a:sx n="59" d="100"/>
          <a:sy n="59" d="100"/>
        </p:scale>
        <p:origin x="1152" y="60"/>
      </p:cViewPr>
      <p:guideLst/>
    </p:cSldViewPr>
  </p:slideViewPr>
  <p:notesTextViewPr>
    <p:cViewPr>
      <p:scale>
        <a:sx n="1" d="1"/>
        <a:sy n="1" d="1"/>
      </p:scale>
      <p:origin x="0" y="0"/>
    </p:cViewPr>
  </p:notesTextViewPr>
  <p:sorterViewPr>
    <p:cViewPr>
      <p:scale>
        <a:sx n="100" d="100"/>
        <a:sy n="100" d="100"/>
      </p:scale>
      <p:origin x="0" y="-8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E28CC-A92C-4AA8-A7D6-A7436150BC6A}"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20CE8-90C3-4266-A910-834C32787C74}" type="slidenum">
              <a:rPr lang="en-US" smtClean="0"/>
              <a:t>‹#›</a:t>
            </a:fld>
            <a:endParaRPr lang="en-US"/>
          </a:p>
        </p:txBody>
      </p:sp>
    </p:spTree>
    <p:extLst>
      <p:ext uri="{BB962C8B-B14F-4D97-AF65-F5344CB8AC3E}">
        <p14:creationId xmlns:p14="http://schemas.microsoft.com/office/powerpoint/2010/main" val="295462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kepticalscience.com/pics/climate-components.jpg"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mynasadata.larc.nasa.gov/basic-page/about-earth-system-background-information" TargetMode="External"/><Relationship Id="rId4" Type="http://schemas.openxmlformats.org/officeDocument/2006/relationships/hyperlink" Target="http://www.youtube.com/watch?v=O0vtLloiRdY"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mynasadata.larc.nasa.gov/basic-page/about-geosphere" TargetMode="External"/><Relationship Id="rId3" Type="http://schemas.openxmlformats.org/officeDocument/2006/relationships/hyperlink" Target="http://www.youtube.com/watch?v=O0vtLloiRdY" TargetMode="External"/><Relationship Id="rId7" Type="http://schemas.openxmlformats.org/officeDocument/2006/relationships/hyperlink" Target="https://mynasadata.larc.nasa.gov/basic-page/about-cryospher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mynasadata.larc.nasa.gov/basic-page/about-biosphere" TargetMode="External"/><Relationship Id="rId5" Type="http://schemas.openxmlformats.org/officeDocument/2006/relationships/hyperlink" Target="https://mynasadata.larc.nasa.gov/basic-page/about-atmosphere-background-information" TargetMode="External"/><Relationship Id="rId4" Type="http://schemas.openxmlformats.org/officeDocument/2006/relationships/hyperlink" Target="https://mynasadata.larc.nasa.gov/basic-page/about-earth-system-background-information" TargetMode="External"/><Relationship Id="rId9" Type="http://schemas.openxmlformats.org/officeDocument/2006/relationships/hyperlink" Target="https://mynasadata.larc.nasa.gov/basic-page/about-hydrospher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ynasadata.larc.nasa.gov/basic-page/about-atmosphere-background-information" TargetMode="External"/><Relationship Id="rId7" Type="http://schemas.openxmlformats.org/officeDocument/2006/relationships/hyperlink" Target="https://mynasadata.larc.nasa.gov/basic-page/about-hydrospher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mynasadata.larc.nasa.gov/basic-page/about-geosphere" TargetMode="External"/><Relationship Id="rId5" Type="http://schemas.openxmlformats.org/officeDocument/2006/relationships/hyperlink" Target="https://mynasadata.larc.nasa.gov/basic-page/about-cryosphere" TargetMode="External"/><Relationship Id="rId4" Type="http://schemas.openxmlformats.org/officeDocument/2006/relationships/hyperlink" Target="https://mynasadata.larc.nasa.gov/basic-page/about-biospher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limate.nasa.gov/ask-nasa-climate/3143/steamy-relationships-how-atmospheric-water-vapor-amplifies-earths-greenhouse-effec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limate.nasa.gov/causes/#otp_the_role_of_human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climatekids.nasa.gov/greenhouse-effect/" TargetMode="External"/><Relationship Id="rId5" Type="http://schemas.openxmlformats.org/officeDocument/2006/relationships/hyperlink" Target="https://www.youtube.com/watch?v=SN5-DnOHQmE" TargetMode="External"/><Relationship Id="rId4" Type="http://schemas.openxmlformats.org/officeDocument/2006/relationships/hyperlink" Target="https://climate.nasa.gov/causes/#otp_the_greenhouse_effec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limate.nasa.gov/nasa_science/scienc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limate.mit.edu/explainers/radiative-forcing"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nergyeducation.ca/encyclopedia/Radiative_forcing" TargetMode="External"/><Relationship Id="rId4" Type="http://schemas.openxmlformats.org/officeDocument/2006/relationships/hyperlink" Target="https://climateprimer.mit.edu/"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limate.mit.edu/explainers/radiative-forcing"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energyeducation.ca/encyclopedia/Radiative_forcing" TargetMode="External"/><Relationship Id="rId4" Type="http://schemas.openxmlformats.org/officeDocument/2006/relationships/hyperlink" Target="https://climateprimer.mit.edu/"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limate.mit.edu/explainers/radiative-forcin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e-education.psu.edu/meteo3/l2_p7.html" TargetMode="External"/><Relationship Id="rId5" Type="http://schemas.openxmlformats.org/officeDocument/2006/relationships/hyperlink" Target="https://energyeducation.ca/encyclopedia/Radiative_forcing" TargetMode="External"/><Relationship Id="rId4" Type="http://schemas.openxmlformats.org/officeDocument/2006/relationships/hyperlink" Target="https://climateprimer.mit.edu/"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limate.mit.edu/explainers/radiative-forcing"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e-education.psu.edu/meteo3/l2_p7.html" TargetMode="External"/><Relationship Id="rId5" Type="http://schemas.openxmlformats.org/officeDocument/2006/relationships/hyperlink" Target="https://energyeducation.ca/encyclopedia/Radiative_forcing" TargetMode="External"/><Relationship Id="rId4" Type="http://schemas.openxmlformats.org/officeDocument/2006/relationships/hyperlink" Target="https://climateprimer.mit.edu/"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limate.nasa.gov/nasa_science/scienc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limate.nasa.gov/nasa_science/scienc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youtube.com/watch?v=qxWNbHHcPRQ&amp;t=6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limate.nasa.gov/nasa_science/scienc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youtube.com/watch?v=qxWNbHHcPRQ&amp;t=6s"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education.psu.edu/meteo3/l2_p7.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limate.nasa.gov/interactives/climate-time-machine/?amp;amp"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climate.nasa.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ailto:research-pubs@uow.edu.au"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S7jpMG5DS4Q"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un.org/en/climatechange/climate-fast-facts"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messaging-custom-newsletters.nytimes.com/template/oakv2?productCode=NN&amp;te=1&amp;nl=the-morning&amp;emc=edit_nn_20220403&amp;uri=nyt://newsletter/b3aa2387-8cd4-59b9-93eb-43677c47b80c"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sciencedirect.com/science/article/pii/S2667278222000049?via%3Dihub"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nnMJedLHjp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https://climate.nasa.gov/global-warming-vs-climate-change/</a:t>
            </a:r>
          </a:p>
          <a:p>
            <a:endParaRPr lang="en-US" dirty="0"/>
          </a:p>
          <a:p>
            <a:r>
              <a:rPr lang="en-US" dirty="0"/>
              <a:t>Instructors; ask your students:  Why the insect silhouettes are included on this slide? Identify the insect or </a:t>
            </a:r>
            <a:r>
              <a:rPr lang="en-US"/>
              <a:t>ecotherm?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Climate determines the global distribution of living organisms; whereas, weather determines the local, short-term environment of living organisms. Life thrives within specific, often narrow ranges of temperature and precipitation. This 10-lesson module creates a science-based story connecting living organisms  to the five components of the global environment – atmosphere, biosphere, cryosphere, hydrosphere, and geosphere. Using a systems-based approach, the module first  reviews background information on climate, weather, the greenhouse effect, and greenhouse gases (GHG).  Second, the module introduces connections between humanity’s GHG emissions, radiative forcing and current- and projected temperatures on Earth. Lastly, the module focuses on scientific communication with a short </a:t>
            </a:r>
            <a:r>
              <a:rPr lang="en-US" sz="1200" i="1" kern="1200" dirty="0">
                <a:solidFill>
                  <a:schemeClr val="tx1"/>
                </a:solidFill>
                <a:effectLst/>
                <a:latin typeface="+mn-lt"/>
                <a:ea typeface="+mn-ea"/>
                <a:cs typeface="+mn-cs"/>
              </a:rPr>
              <a:t>New York Times</a:t>
            </a:r>
            <a:r>
              <a:rPr lang="en-US" sz="1200" kern="1200" dirty="0">
                <a:solidFill>
                  <a:schemeClr val="tx1"/>
                </a:solidFill>
                <a:effectLst/>
                <a:latin typeface="+mn-lt"/>
                <a:ea typeface="+mn-ea"/>
                <a:cs typeface="+mn-cs"/>
              </a:rPr>
              <a:t> article and a peer-reviewed paper, considering whether humanity can be hopeful in the face of climate change. This module considers not only what you should know, but also how you know it and how you can use that knowledge. The module also focuses on timely and current information that is in the news – climate change, global warming and human health. </a:t>
            </a:r>
            <a:endParaRPr lang="en-US" dirty="0"/>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a:t>
            </a:fld>
            <a:endParaRPr lang="en-US"/>
          </a:p>
        </p:txBody>
      </p:sp>
    </p:spTree>
    <p:extLst>
      <p:ext uri="{BB962C8B-B14F-4D97-AF65-F5344CB8AC3E}">
        <p14:creationId xmlns:p14="http://schemas.microsoft.com/office/powerpoint/2010/main" val="293441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10</a:t>
            </a:fld>
            <a:endParaRPr lang="en-US"/>
          </a:p>
        </p:txBody>
      </p:sp>
    </p:spTree>
    <p:extLst>
      <p:ext uri="{BB962C8B-B14F-4D97-AF65-F5344CB8AC3E}">
        <p14:creationId xmlns:p14="http://schemas.microsoft.com/office/powerpoint/2010/main" val="233935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Donella Meadows (2008) </a:t>
            </a:r>
            <a:r>
              <a:rPr lang="en-US" i="1" dirty="0"/>
              <a:t>Thinking in Systems: A Primer</a:t>
            </a:r>
            <a:r>
              <a:rPr lang="en-US" dirty="0"/>
              <a:t>. Chelsea Green Publishing, White River, VT. 240 p.</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11</a:t>
            </a:fld>
            <a:endParaRPr lang="en-US"/>
          </a:p>
        </p:txBody>
      </p:sp>
    </p:spTree>
    <p:extLst>
      <p:ext uri="{BB962C8B-B14F-4D97-AF65-F5344CB8AC3E}">
        <p14:creationId xmlns:p14="http://schemas.microsoft.com/office/powerpoint/2010/main" val="271878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 </a:t>
            </a:r>
            <a:r>
              <a:rPr lang="en-US" sz="1200" u="sng" kern="1200" dirty="0">
                <a:solidFill>
                  <a:schemeClr val="tx1"/>
                </a:solidFill>
                <a:effectLst/>
                <a:latin typeface="+mn-lt"/>
                <a:ea typeface="+mn-ea"/>
                <a:cs typeface="+mn-cs"/>
                <a:hlinkClick r:id="rId3"/>
              </a:rPr>
              <a:t>https://skepticalscience.com/pics/climate-components.jpg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Students: </a:t>
            </a:r>
            <a:r>
              <a:rPr lang="en-US" sz="1200" b="1" u="sng" kern="1200" dirty="0">
                <a:solidFill>
                  <a:schemeClr val="tx1"/>
                </a:solidFill>
                <a:effectLst/>
                <a:latin typeface="+mn-lt"/>
                <a:ea typeface="+mn-ea"/>
                <a:cs typeface="+mn-cs"/>
                <a:hlinkClick r:id="rId4"/>
              </a:rPr>
              <a:t>Watch this video on the climate system</a:t>
            </a:r>
            <a:r>
              <a:rPr lang="en-US" sz="1200" u="sng" kern="1200" dirty="0">
                <a:solidFill>
                  <a:schemeClr val="tx1"/>
                </a:solidFill>
                <a:effectLst/>
                <a:latin typeface="+mn-lt"/>
                <a:ea typeface="+mn-ea"/>
                <a:cs typeface="+mn-cs"/>
                <a:hlinkClick r:id="rId4"/>
              </a:rPr>
              <a:t>.</a:t>
            </a:r>
            <a:r>
              <a:rPr lang="en-US" sz="1200" kern="1200" dirty="0">
                <a:solidFill>
                  <a:schemeClr val="tx1"/>
                </a:solidFill>
                <a:effectLst/>
                <a:latin typeface="+mn-lt"/>
                <a:ea typeface="+mn-ea"/>
                <a:cs typeface="+mn-cs"/>
              </a:rPr>
              <a:t> Observe how each component – cryosphere, geosphere, hydrosphere, biosphere, and atmosphere – contributes to the overall behavior of Earth’s climate.</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5"/>
              </a:rPr>
              <a:t>Click here for an explanation of the "Earth as a System."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Table 1. Five Spheres of the Earth Climate System</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Review the definition for each sphere. </a:t>
            </a:r>
          </a:p>
          <a:p>
            <a:pPr lvl="0"/>
            <a:r>
              <a:rPr lang="en-US" sz="1200" kern="1200" dirty="0">
                <a:solidFill>
                  <a:schemeClr val="tx1"/>
                </a:solidFill>
                <a:effectLst/>
                <a:latin typeface="+mn-lt"/>
                <a:ea typeface="+mn-ea"/>
                <a:cs typeface="+mn-cs"/>
              </a:rPr>
              <a:t>Click on the NASA website to read about how each sphere interacts with the other four.</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12</a:t>
            </a:fld>
            <a:endParaRPr lang="en-US"/>
          </a:p>
        </p:txBody>
      </p:sp>
    </p:spTree>
    <p:extLst>
      <p:ext uri="{BB962C8B-B14F-4D97-AF65-F5344CB8AC3E}">
        <p14:creationId xmlns:p14="http://schemas.microsoft.com/office/powerpoint/2010/main" val="174411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Students: </a:t>
            </a:r>
            <a:r>
              <a:rPr lang="en-US" sz="1200" b="1" u="sng" kern="1200" dirty="0">
                <a:solidFill>
                  <a:schemeClr val="tx1"/>
                </a:solidFill>
                <a:effectLst/>
                <a:latin typeface="+mn-lt"/>
                <a:ea typeface="+mn-ea"/>
                <a:cs typeface="+mn-cs"/>
                <a:hlinkClick r:id="rId3"/>
              </a:rPr>
              <a:t>Watch this video on the climate system</a:t>
            </a:r>
            <a:r>
              <a:rPr lang="en-US" sz="1200" u="sng" kern="1200" dirty="0">
                <a:solidFill>
                  <a:schemeClr val="tx1"/>
                </a:solidFill>
                <a:effectLst/>
                <a:latin typeface="+mn-lt"/>
                <a:ea typeface="+mn-ea"/>
                <a:cs typeface="+mn-cs"/>
                <a:hlinkClick r:id="rId3"/>
              </a:rPr>
              <a:t>.</a:t>
            </a:r>
            <a:r>
              <a:rPr lang="en-US" sz="1200" kern="1200" dirty="0">
                <a:solidFill>
                  <a:schemeClr val="tx1"/>
                </a:solidFill>
                <a:effectLst/>
                <a:latin typeface="+mn-lt"/>
                <a:ea typeface="+mn-ea"/>
                <a:cs typeface="+mn-cs"/>
              </a:rPr>
              <a:t> Observe how each component – cryosphere, geosphere, hydrosphere, biosphere, and atmosphere – contributes to the overall behavior of Earth’s climate.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Students: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4"/>
              </a:rPr>
              <a:t>Click here for an explanation of the "Earth as a System.“</a:t>
            </a:r>
            <a:endParaRPr lang="en-US" sz="1200" b="1"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Table 1. Five Spheres of the Earth Climate System</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Review the definition for each sphere. </a:t>
            </a:r>
          </a:p>
          <a:p>
            <a:pPr lvl="0"/>
            <a:r>
              <a:rPr lang="en-US" sz="1200" kern="1200" dirty="0">
                <a:solidFill>
                  <a:schemeClr val="tx1"/>
                </a:solidFill>
                <a:effectLst/>
                <a:latin typeface="+mn-lt"/>
                <a:ea typeface="+mn-ea"/>
                <a:cs typeface="+mn-cs"/>
              </a:rPr>
              <a:t>Click on the NASA website to read about how each sphere interacts with the other four.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Atmosphere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mix of gases – nitrogen (78%), oxygen (21%), trace gases (methane, water vapor, etc.) ice crystals, aerosols, dust particles – forming a layer approximately 480-km thick around the Earth. The two layers that most influence climate at the Earth's surface are the troposphere and stratosphere. </a:t>
            </a:r>
          </a:p>
          <a:p>
            <a:r>
              <a:rPr lang="en-US" sz="1200" b="1" u="sng" kern="1200" dirty="0">
                <a:solidFill>
                  <a:schemeClr val="tx1"/>
                </a:solidFill>
                <a:effectLst/>
                <a:latin typeface="+mn-lt"/>
                <a:ea typeface="+mn-ea"/>
                <a:cs typeface="+mn-cs"/>
                <a:hlinkClick r:id="rId5"/>
              </a:rPr>
              <a:t>About the </a:t>
            </a:r>
            <a:r>
              <a:rPr lang="en-US" sz="1200" b="1" u="sng" kern="1200" dirty="0" err="1">
                <a:solidFill>
                  <a:schemeClr val="tx1"/>
                </a:solidFill>
                <a:effectLst/>
                <a:latin typeface="+mn-lt"/>
                <a:ea typeface="+mn-ea"/>
                <a:cs typeface="+mn-cs"/>
                <a:hlinkClick r:id="rId5"/>
              </a:rPr>
              <a:t>Atmosphere_NASA</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parts of Earth where life exists – extending from the deepest root systems of trees to the dark environment of ocean trenches, to lush rain forests and high mountaintops. All living things on land, air, and oceans make up this component.</a:t>
            </a:r>
          </a:p>
          <a:p>
            <a:r>
              <a:rPr lang="en-US" sz="1200" b="1" u="sng" kern="1200" dirty="0">
                <a:solidFill>
                  <a:schemeClr val="tx1"/>
                </a:solidFill>
                <a:effectLst/>
                <a:latin typeface="+mn-lt"/>
                <a:ea typeface="+mn-ea"/>
                <a:cs typeface="+mn-cs"/>
                <a:hlinkClick r:id="rId6"/>
              </a:rPr>
              <a:t>About the </a:t>
            </a:r>
            <a:r>
              <a:rPr lang="en-US" sz="1200" b="1" u="sng" kern="1200" dirty="0" err="1">
                <a:solidFill>
                  <a:schemeClr val="tx1"/>
                </a:solidFill>
                <a:effectLst/>
                <a:latin typeface="+mn-lt"/>
                <a:ea typeface="+mn-ea"/>
                <a:cs typeface="+mn-cs"/>
                <a:hlinkClick r:id="rId6"/>
              </a:rPr>
              <a:t>Biosphere_NASA</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Cryosphere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place on Earth where water is in its solid form, where low temperatures freeze water and turn it into ice; and occurs in many places around the Earth in addition to the Arctic and the Antarctic. The name of this component comes from the Greek word for cold, "</a:t>
            </a:r>
            <a:r>
              <a:rPr lang="en-US" sz="1200" kern="1200" dirty="0" err="1">
                <a:solidFill>
                  <a:schemeClr val="tx1"/>
                </a:solidFill>
                <a:effectLst/>
                <a:latin typeface="+mn-lt"/>
                <a:ea typeface="+mn-ea"/>
                <a:cs typeface="+mn-cs"/>
              </a:rPr>
              <a:t>kryos</a:t>
            </a:r>
            <a:r>
              <a:rPr lang="en-US" sz="1200" kern="1200" dirty="0">
                <a:solidFill>
                  <a:schemeClr val="tx1"/>
                </a:solidFill>
                <a:effectLst/>
                <a:latin typeface="+mn-lt"/>
                <a:ea typeface="+mn-ea"/>
                <a:cs typeface="+mn-cs"/>
              </a:rPr>
              <a:t>."</a:t>
            </a:r>
          </a:p>
          <a:p>
            <a:r>
              <a:rPr lang="en-US" sz="1200" b="1" u="sng" kern="1200" dirty="0">
                <a:solidFill>
                  <a:schemeClr val="tx1"/>
                </a:solidFill>
                <a:effectLst/>
                <a:latin typeface="+mn-lt"/>
                <a:ea typeface="+mn-ea"/>
                <a:cs typeface="+mn-cs"/>
                <a:hlinkClick r:id="rId7"/>
              </a:rPr>
              <a:t>About the </a:t>
            </a:r>
            <a:r>
              <a:rPr lang="en-US" sz="1200" b="1" u="sng" kern="1200" dirty="0" err="1">
                <a:solidFill>
                  <a:schemeClr val="tx1"/>
                </a:solidFill>
                <a:effectLst/>
                <a:latin typeface="+mn-lt"/>
                <a:ea typeface="+mn-ea"/>
                <a:cs typeface="+mn-cs"/>
                <a:hlinkClick r:id="rId7"/>
              </a:rPr>
              <a:t>Cyrosphere_NASA</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called the lithosphere, it includes the rocky outer shell and inner crust of Earth. Land Surface includes geophysical processes and parameters involving the Earth’s land surfaces (e.g., surface temperature, soil moisture, vegetation cover, and land use).  </a:t>
            </a:r>
          </a:p>
          <a:p>
            <a:r>
              <a:rPr lang="en-US" sz="1200" b="1" u="sng" kern="1200" dirty="0">
                <a:solidFill>
                  <a:schemeClr val="tx1"/>
                </a:solidFill>
                <a:effectLst/>
                <a:latin typeface="+mn-lt"/>
                <a:ea typeface="+mn-ea"/>
                <a:cs typeface="+mn-cs"/>
                <a:hlinkClick r:id="rId8"/>
              </a:rPr>
              <a:t>About the </a:t>
            </a:r>
            <a:r>
              <a:rPr lang="en-US" sz="1200" b="1" u="sng" kern="1200" dirty="0" err="1">
                <a:solidFill>
                  <a:schemeClr val="tx1"/>
                </a:solidFill>
                <a:effectLst/>
                <a:latin typeface="+mn-lt"/>
                <a:ea typeface="+mn-ea"/>
                <a:cs typeface="+mn-cs"/>
                <a:hlinkClick r:id="rId8"/>
              </a:rPr>
              <a:t>Geosphere_NASA</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Hydrosphere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liquid water on Earth – mostly in the oceans, lakes, and rivers. It also includes the geophysical parameters that characterize the oceans (e.g., temperature, salinity, sea surface topography, chemistry/biology optics) operating at depth and at its surface.</a:t>
            </a:r>
          </a:p>
          <a:p>
            <a:r>
              <a:rPr lang="en-US" sz="1200" b="1" u="sng" kern="1200" dirty="0">
                <a:solidFill>
                  <a:schemeClr val="tx1"/>
                </a:solidFill>
                <a:effectLst/>
                <a:latin typeface="+mn-lt"/>
                <a:ea typeface="+mn-ea"/>
                <a:cs typeface="+mn-cs"/>
                <a:hlinkClick r:id="rId9"/>
              </a:rPr>
              <a:t>About the </a:t>
            </a:r>
            <a:r>
              <a:rPr lang="en-US" sz="1200" b="1" u="sng" kern="1200" dirty="0" err="1">
                <a:solidFill>
                  <a:schemeClr val="tx1"/>
                </a:solidFill>
                <a:effectLst/>
                <a:latin typeface="+mn-lt"/>
                <a:ea typeface="+mn-ea"/>
                <a:cs typeface="+mn-cs"/>
                <a:hlinkClick r:id="rId9"/>
              </a:rPr>
              <a:t>Hydrosphere_NASA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13</a:t>
            </a:fld>
            <a:endParaRPr lang="en-US"/>
          </a:p>
        </p:txBody>
      </p:sp>
    </p:spTree>
    <p:extLst>
      <p:ext uri="{BB962C8B-B14F-4D97-AF65-F5344CB8AC3E}">
        <p14:creationId xmlns:p14="http://schemas.microsoft.com/office/powerpoint/2010/main" val="39016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Atmosphere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mix of gases – nitrogen (78%), oxygen (21%), trace gases (methane, water vapor, etc.) ice crystals, aerosols, dust particles – forming a layer approximately 480-km thick around the Earth. The two layers that most influence climate at the Earth's surface are the troposphere and stratosphere. </a:t>
            </a:r>
          </a:p>
          <a:p>
            <a:r>
              <a:rPr lang="en-US" sz="1200" b="1" u="sng" kern="1200" dirty="0">
                <a:solidFill>
                  <a:schemeClr val="tx1"/>
                </a:solidFill>
                <a:effectLst/>
                <a:latin typeface="+mn-lt"/>
                <a:ea typeface="+mn-ea"/>
                <a:cs typeface="+mn-cs"/>
                <a:hlinkClick r:id="rId3"/>
              </a:rPr>
              <a:t>CLICK on this LINK About the </a:t>
            </a:r>
            <a:r>
              <a:rPr lang="en-US" sz="1200" b="1" u="sng" kern="1200" dirty="0" err="1">
                <a:solidFill>
                  <a:schemeClr val="tx1"/>
                </a:solidFill>
                <a:effectLst/>
                <a:latin typeface="+mn-lt"/>
                <a:ea typeface="+mn-ea"/>
                <a:cs typeface="+mn-cs"/>
                <a:hlinkClick r:id="rId3"/>
              </a:rPr>
              <a:t>Atmosphere_NASA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parts of Earth where life exists – extending from the deepest root systems of trees to the dark environment of ocean trenches, to lush rain forests and high mountaintops. All living things on land, air, and oceans make up this component.</a:t>
            </a:r>
          </a:p>
          <a:p>
            <a:r>
              <a:rPr lang="en-US" sz="1200" b="1" u="sng" kern="1200" dirty="0">
                <a:solidFill>
                  <a:schemeClr val="tx1"/>
                </a:solidFill>
                <a:effectLst/>
                <a:latin typeface="+mn-lt"/>
                <a:ea typeface="+mn-ea"/>
                <a:cs typeface="+mn-cs"/>
                <a:hlinkClick r:id="rId3"/>
              </a:rPr>
              <a:t>CLICK on this LINK </a:t>
            </a:r>
            <a:r>
              <a:rPr lang="en-US" sz="1200" b="1" u="sng" kern="1200" dirty="0">
                <a:solidFill>
                  <a:schemeClr val="tx1"/>
                </a:solidFill>
                <a:effectLst/>
                <a:latin typeface="+mn-lt"/>
                <a:ea typeface="+mn-ea"/>
                <a:cs typeface="+mn-cs"/>
                <a:hlinkClick r:id="rId4"/>
              </a:rPr>
              <a:t>About the </a:t>
            </a:r>
            <a:r>
              <a:rPr lang="en-US" sz="1200" b="1" u="sng" kern="1200" dirty="0" err="1">
                <a:solidFill>
                  <a:schemeClr val="tx1"/>
                </a:solidFill>
                <a:effectLst/>
                <a:latin typeface="+mn-lt"/>
                <a:ea typeface="+mn-ea"/>
                <a:cs typeface="+mn-cs"/>
                <a:hlinkClick r:id="rId4"/>
              </a:rPr>
              <a:t>Biosphere_NASA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Cryosphere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place on Earth where water is in its solid form, where low temperatures freeze water and turn it into ice; and occurs in many places around the Earth in addition to the Arctic and the Antarctic. The name of this component comes from the Greek word for cold, "</a:t>
            </a:r>
            <a:r>
              <a:rPr lang="en-US" sz="1200" kern="1200" dirty="0" err="1">
                <a:solidFill>
                  <a:schemeClr val="tx1"/>
                </a:solidFill>
                <a:effectLst/>
                <a:latin typeface="+mn-lt"/>
                <a:ea typeface="+mn-ea"/>
                <a:cs typeface="+mn-cs"/>
              </a:rPr>
              <a:t>kryos</a:t>
            </a:r>
            <a:r>
              <a:rPr lang="en-US" sz="1200" kern="1200" dirty="0">
                <a:solidFill>
                  <a:schemeClr val="tx1"/>
                </a:solidFill>
                <a:effectLst/>
                <a:latin typeface="+mn-lt"/>
                <a:ea typeface="+mn-ea"/>
                <a:cs typeface="+mn-cs"/>
              </a:rPr>
              <a:t>."</a:t>
            </a:r>
          </a:p>
          <a:p>
            <a:r>
              <a:rPr lang="en-US" sz="1200" b="1" u="sng" kern="1200" dirty="0">
                <a:solidFill>
                  <a:schemeClr val="tx1"/>
                </a:solidFill>
                <a:effectLst/>
                <a:latin typeface="+mn-lt"/>
                <a:ea typeface="+mn-ea"/>
                <a:cs typeface="+mn-cs"/>
                <a:hlinkClick r:id="rId3"/>
              </a:rPr>
              <a:t>CLICK on this LINK </a:t>
            </a:r>
            <a:r>
              <a:rPr lang="en-US" sz="1200" b="1" u="sng" kern="1200" dirty="0">
                <a:solidFill>
                  <a:schemeClr val="tx1"/>
                </a:solidFill>
                <a:effectLst/>
                <a:latin typeface="+mn-lt"/>
                <a:ea typeface="+mn-ea"/>
                <a:cs typeface="+mn-cs"/>
                <a:hlinkClick r:id="rId5"/>
              </a:rPr>
              <a:t>About the </a:t>
            </a:r>
            <a:r>
              <a:rPr lang="en-US" sz="1200" b="1" u="sng" kern="1200" dirty="0" err="1">
                <a:solidFill>
                  <a:schemeClr val="tx1"/>
                </a:solidFill>
                <a:effectLst/>
                <a:latin typeface="+mn-lt"/>
                <a:ea typeface="+mn-ea"/>
                <a:cs typeface="+mn-cs"/>
                <a:hlinkClick r:id="rId5"/>
              </a:rPr>
              <a:t>Cyrosphere_NASA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called the lithosphere, it includes the rocky outer shell and inner crust of Earth. Land Surface includes geophysical processes and parameters involving the Earth’s land surfaces (e.g., surface temperature, soil moisture, vegetation cover, and land use).  </a:t>
            </a:r>
          </a:p>
          <a:p>
            <a:r>
              <a:rPr lang="en-US" sz="1200" b="1" u="sng" kern="1200" dirty="0">
                <a:solidFill>
                  <a:schemeClr val="tx1"/>
                </a:solidFill>
                <a:effectLst/>
                <a:latin typeface="+mn-lt"/>
                <a:ea typeface="+mn-ea"/>
                <a:cs typeface="+mn-cs"/>
                <a:hlinkClick r:id="rId3"/>
              </a:rPr>
              <a:t>CLICK on this LINK </a:t>
            </a:r>
            <a:r>
              <a:rPr lang="en-US" sz="1200" b="1" u="sng" kern="1200" dirty="0">
                <a:solidFill>
                  <a:schemeClr val="tx1"/>
                </a:solidFill>
                <a:effectLst/>
                <a:latin typeface="+mn-lt"/>
                <a:ea typeface="+mn-ea"/>
                <a:cs typeface="+mn-cs"/>
                <a:hlinkClick r:id="rId6"/>
              </a:rPr>
              <a:t>About the </a:t>
            </a:r>
            <a:r>
              <a:rPr lang="en-US" sz="1200" b="1" u="sng" kern="1200" dirty="0" err="1">
                <a:solidFill>
                  <a:schemeClr val="tx1"/>
                </a:solidFill>
                <a:effectLst/>
                <a:latin typeface="+mn-lt"/>
                <a:ea typeface="+mn-ea"/>
                <a:cs typeface="+mn-cs"/>
                <a:hlinkClick r:id="rId6"/>
              </a:rPr>
              <a:t>Geosphere_NASA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Hydrosphere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liquid water on Earth – mostly in the oceans, lakes, and rivers. It also includes the geophysical parameters that characterize the oceans (e.g., temperature, salinity, sea surface topography, chemistry/biology optics) operating at depth and at its surface.</a:t>
            </a:r>
          </a:p>
          <a:p>
            <a:r>
              <a:rPr lang="en-US" sz="1200" b="1" u="sng" kern="1200" dirty="0">
                <a:solidFill>
                  <a:schemeClr val="tx1"/>
                </a:solidFill>
                <a:effectLst/>
                <a:latin typeface="+mn-lt"/>
                <a:ea typeface="+mn-ea"/>
                <a:cs typeface="+mn-cs"/>
                <a:hlinkClick r:id="rId3"/>
              </a:rPr>
              <a:t>CLICK on this LINK </a:t>
            </a:r>
            <a:r>
              <a:rPr lang="en-US" sz="1200" b="1" u="sng" kern="1200" dirty="0">
                <a:solidFill>
                  <a:schemeClr val="tx1"/>
                </a:solidFill>
                <a:effectLst/>
                <a:latin typeface="+mn-lt"/>
                <a:ea typeface="+mn-ea"/>
                <a:cs typeface="+mn-cs"/>
                <a:hlinkClick r:id="rId7"/>
              </a:rPr>
              <a:t>About the </a:t>
            </a:r>
            <a:r>
              <a:rPr lang="en-US" sz="1200" b="1" u="sng" kern="1200" dirty="0" err="1">
                <a:solidFill>
                  <a:schemeClr val="tx1"/>
                </a:solidFill>
                <a:effectLst/>
                <a:latin typeface="+mn-lt"/>
                <a:ea typeface="+mn-ea"/>
                <a:cs typeface="+mn-cs"/>
                <a:hlinkClick r:id="rId7"/>
              </a:rPr>
              <a:t>Hydrosphere_NASA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14</a:t>
            </a:fld>
            <a:endParaRPr lang="en-US"/>
          </a:p>
        </p:txBody>
      </p:sp>
    </p:spTree>
    <p:extLst>
      <p:ext uri="{BB962C8B-B14F-4D97-AF65-F5344CB8AC3E}">
        <p14:creationId xmlns:p14="http://schemas.microsoft.com/office/powerpoint/2010/main" val="390346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#2 ASSESSMENT_ Short Essay/Class Discussion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CER Method for short answers and essays of at least 100 words.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laim – A statement that answers the question.</a:t>
            </a:r>
          </a:p>
          <a:p>
            <a:pPr lvl="0"/>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vidence – The scientific data and details that support your claim.</a:t>
            </a:r>
          </a:p>
          <a:p>
            <a:pPr lvl="0"/>
            <a:r>
              <a:rPr lang="en-US" sz="1200" b="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easoning – Explains the “who, what, when, where, why and how” the evidence supports your claim.</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Imagine: It is your job to detect subtle changes in Earth’s climate system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Which component would you chose to monitor and why?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Review the example below and a note: Please allow at least 30 minutes to write, re-write, edit and proof-read your essay.</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CLAIM:</a:t>
            </a:r>
            <a:r>
              <a:rPr lang="en-US" sz="1200" kern="1200" dirty="0">
                <a:solidFill>
                  <a:schemeClr val="tx1"/>
                </a:solidFill>
                <a:effectLst/>
                <a:latin typeface="+mn-lt"/>
                <a:ea typeface="+mn-ea"/>
                <a:cs typeface="+mn-cs"/>
              </a:rPr>
              <a:t>  I would monitor the hydrosphere because some of the liquid water, from oceans, evaporates into the atmosphere as water vapor. And, it’s likely that an increase in atmospheric water vapor could add to the energy trapping effect of greenhouse gases. If this causes additional global warming, it would be an example of a positive feedback to climate change.</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EVIDENCE:</a:t>
            </a:r>
            <a:r>
              <a:rPr lang="en-US" sz="1200" kern="1200" dirty="0">
                <a:solidFill>
                  <a:schemeClr val="tx1"/>
                </a:solidFill>
                <a:effectLst/>
                <a:latin typeface="+mn-lt"/>
                <a:ea typeface="+mn-ea"/>
                <a:cs typeface="+mn-cs"/>
              </a:rPr>
              <a:t> Liquid water stored in surface water on Earth include the oceans (96.5%), groundwater (1.7%), soil moisture (0.001%), and lakes, swamps, rivers (0.023%), and the remaining 1.776 % is frozen as snow, ice or permafrost (Gleick 1996). Water changes state between solid, liquid and gas as a consequence of temperature and energy transfers.</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REASONING:</a:t>
            </a:r>
            <a:r>
              <a:rPr lang="en-US" sz="1200" kern="1200" dirty="0">
                <a:solidFill>
                  <a:schemeClr val="tx1"/>
                </a:solidFill>
                <a:effectLst/>
                <a:latin typeface="+mn-lt"/>
                <a:ea typeface="+mn-ea"/>
                <a:cs typeface="+mn-cs"/>
              </a:rPr>
              <a:t> I would monitor the hydrosphere. Even a miniscule change in the hydrosphere, or the global water cycle, ought to lead to a detectable change in Earth’s climate. The oceans store most of Earth’s water (96.5% or 1,338,000 x 10</a:t>
            </a:r>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km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and a small fraction (0.032%) or 436.5 x 10</a:t>
            </a:r>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km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/year evaporates from the oceans into atmosphere (Oki and Kanae 2006). Energy transfers occur when water changes state between solid, liquid and/or gas. The energy of evaporation breaks bonds between individual water molecules as liquid water converts to water vapor. As the Earth’s temperature increases, more water evaporates into the atmosphere and is stored as water vapor (Buis 2022). However, this increase does not function as a driver of global warming. It amplifies warming caused by other greenhouse gases (GHG) which, in turn, induce a positive feedback to global warming (Buis 2022). Just like when I take a shower, the bathroom warms up as the liquid water changes to- and is stored as steam. (</a:t>
            </a:r>
            <a:r>
              <a:rPr lang="en-US" sz="1200" i="1" kern="1200" dirty="0">
                <a:solidFill>
                  <a:schemeClr val="tx1"/>
                </a:solidFill>
                <a:effectLst/>
                <a:latin typeface="+mn-lt"/>
                <a:ea typeface="+mn-ea"/>
                <a:cs typeface="+mn-cs"/>
              </a:rPr>
              <a:t>163 words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Literature Cited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Buis, A. (2022). Steamy relationships: How atmospheric water vapor amplifies Earth’s Greenhouse Effect. </a:t>
            </a:r>
            <a:r>
              <a:rPr lang="en-US" sz="1200" u="sng" kern="1200" dirty="0">
                <a:solidFill>
                  <a:schemeClr val="tx1"/>
                </a:solidFill>
                <a:effectLst/>
                <a:latin typeface="+mn-lt"/>
                <a:ea typeface="+mn-ea"/>
                <a:cs typeface="+mn-cs"/>
                <a:hlinkClick r:id="rId3"/>
              </a:rPr>
              <a:t>Ask NASA Climate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Gleick, P.H. (1996) Water Resources. In: Schneider, S.H., Ed</a:t>
            </a:r>
            <a:r>
              <a:rPr lang="en-US" sz="1200" i="1" kern="1200" dirty="0">
                <a:solidFill>
                  <a:schemeClr val="tx1"/>
                </a:solidFill>
                <a:effectLst/>
                <a:latin typeface="+mn-lt"/>
                <a:ea typeface="+mn-ea"/>
                <a:cs typeface="+mn-cs"/>
              </a:rPr>
              <a:t>., Encyclopedia of Climate and Weather</a:t>
            </a:r>
            <a:r>
              <a:rPr lang="en-US" sz="1200" kern="1200" dirty="0">
                <a:solidFill>
                  <a:schemeClr val="tx1"/>
                </a:solidFill>
                <a:effectLst/>
                <a:latin typeface="+mn-lt"/>
                <a:ea typeface="+mn-ea"/>
                <a:cs typeface="+mn-cs"/>
              </a:rPr>
              <a:t>, Oxford University Press, New York, Vol. 2, 817-823.</a:t>
            </a:r>
          </a:p>
          <a:p>
            <a:r>
              <a:rPr lang="en-US" sz="1200" kern="1200" dirty="0">
                <a:solidFill>
                  <a:schemeClr val="tx1"/>
                </a:solidFill>
                <a:effectLst/>
                <a:latin typeface="+mn-lt"/>
                <a:ea typeface="+mn-ea"/>
                <a:cs typeface="+mn-cs"/>
              </a:rPr>
              <a:t>Oki, T &amp; S Kanae (2006) Global hydrological cycles and world water resources. </a:t>
            </a:r>
            <a:r>
              <a:rPr lang="en-US" sz="1200" i="1" kern="1200" dirty="0">
                <a:solidFill>
                  <a:schemeClr val="tx1"/>
                </a:solidFill>
                <a:effectLst/>
                <a:latin typeface="+mn-lt"/>
                <a:ea typeface="+mn-ea"/>
                <a:cs typeface="+mn-cs"/>
              </a:rPr>
              <a:t>Science</a:t>
            </a:r>
            <a:r>
              <a:rPr lang="en-US" sz="1200" kern="1200" dirty="0">
                <a:solidFill>
                  <a:schemeClr val="tx1"/>
                </a:solidFill>
                <a:effectLst/>
                <a:latin typeface="+mn-lt"/>
                <a:ea typeface="+mn-ea"/>
                <a:cs typeface="+mn-cs"/>
              </a:rPr>
              <a:t> 3133:1068-1072. </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15</a:t>
            </a:fld>
            <a:endParaRPr lang="en-US"/>
          </a:p>
        </p:txBody>
      </p:sp>
    </p:spTree>
    <p:extLst>
      <p:ext uri="{BB962C8B-B14F-4D97-AF65-F5344CB8AC3E}">
        <p14:creationId xmlns:p14="http://schemas.microsoft.com/office/powerpoint/2010/main" val="409037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yourself: </a:t>
            </a:r>
            <a:r>
              <a:rPr lang="en-US" dirty="0"/>
              <a:t>Is the greenhouse effect a natural phenomenon, an anthropogenic phenomenon or a combination of both?</a:t>
            </a:r>
          </a:p>
        </p:txBody>
      </p:sp>
      <p:sp>
        <p:nvSpPr>
          <p:cNvPr id="4" name="Slide Number Placeholder 3"/>
          <p:cNvSpPr>
            <a:spLocks noGrp="1"/>
          </p:cNvSpPr>
          <p:nvPr>
            <p:ph type="sldNum" sz="quarter" idx="5"/>
          </p:nvPr>
        </p:nvSpPr>
        <p:spPr/>
        <p:txBody>
          <a:bodyPr/>
          <a:lstStyle/>
          <a:p>
            <a:fld id="{6C920CE8-90C3-4266-A910-834C32787C74}" type="slidenum">
              <a:rPr lang="en-US" smtClean="0"/>
              <a:t>16</a:t>
            </a:fld>
            <a:endParaRPr lang="en-US"/>
          </a:p>
        </p:txBody>
      </p:sp>
    </p:spTree>
    <p:extLst>
      <p:ext uri="{BB962C8B-B14F-4D97-AF65-F5344CB8AC3E}">
        <p14:creationId xmlns:p14="http://schemas.microsoft.com/office/powerpoint/2010/main" val="3640561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Navigate to</a:t>
            </a:r>
            <a:r>
              <a:rPr lang="en-US" sz="1200"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hlinkClick r:id="rId3"/>
              </a:rPr>
              <a:t>NASA_Causes</a:t>
            </a:r>
            <a:r>
              <a:rPr lang="en-US" sz="1200" u="sng" kern="1200" dirty="0">
                <a:solidFill>
                  <a:schemeClr val="tx1"/>
                </a:solidFill>
                <a:effectLst/>
                <a:latin typeface="+mn-lt"/>
                <a:ea typeface="+mn-ea"/>
                <a:cs typeface="+mn-cs"/>
                <a:hlinkClick r:id="rId3"/>
              </a:rPr>
              <a:t> of Climate Change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on the </a:t>
            </a:r>
            <a:r>
              <a:rPr lang="en-US" sz="1200" u="sng" kern="1200" dirty="0" err="1">
                <a:solidFill>
                  <a:schemeClr val="tx1"/>
                </a:solidFill>
                <a:effectLst/>
                <a:latin typeface="+mn-lt"/>
                <a:ea typeface="+mn-ea"/>
                <a:cs typeface="+mn-cs"/>
                <a:hlinkClick r:id="rId4"/>
              </a:rPr>
              <a:t>The</a:t>
            </a:r>
            <a:r>
              <a:rPr lang="en-US" sz="1200" u="sng" kern="1200" dirty="0">
                <a:solidFill>
                  <a:schemeClr val="tx1"/>
                </a:solidFill>
                <a:effectLst/>
                <a:latin typeface="+mn-lt"/>
                <a:ea typeface="+mn-ea"/>
                <a:cs typeface="+mn-cs"/>
                <a:hlinkClick r:id="rId4"/>
              </a:rPr>
              <a:t> Greenhouse Effect</a:t>
            </a:r>
            <a:r>
              <a:rPr lang="en-US" sz="1200" kern="1200" dirty="0">
                <a:solidFill>
                  <a:schemeClr val="tx1"/>
                </a:solidFill>
                <a:effectLst/>
                <a:latin typeface="+mn-lt"/>
                <a:ea typeface="+mn-ea"/>
                <a:cs typeface="+mn-cs"/>
              </a:rPr>
              <a:t> on the left side of the NASA webpage</a:t>
            </a:r>
          </a:p>
          <a:p>
            <a:r>
              <a:rPr lang="en-US" sz="1200" b="1" kern="1200" dirty="0">
                <a:solidFill>
                  <a:schemeClr val="tx1"/>
                </a:solidFill>
                <a:effectLst/>
                <a:latin typeface="+mn-lt"/>
                <a:ea typeface="+mn-ea"/>
                <a:cs typeface="+mn-cs"/>
              </a:rPr>
              <a:t>Watch</a:t>
            </a:r>
            <a:r>
              <a:rPr lang="en-US" sz="1200" kern="1200" dirty="0">
                <a:solidFill>
                  <a:schemeClr val="tx1"/>
                </a:solidFill>
                <a:effectLst/>
                <a:latin typeface="+mn-lt"/>
                <a:ea typeface="+mn-ea"/>
                <a:cs typeface="+mn-cs"/>
              </a:rPr>
              <a:t> the animation (~17 seconds) and use this explanation </a:t>
            </a:r>
            <a:r>
              <a:rPr lang="en-US" sz="1200" u="sng" kern="1200" dirty="0">
                <a:solidFill>
                  <a:schemeClr val="tx1"/>
                </a:solidFill>
                <a:effectLst/>
                <a:latin typeface="+mn-lt"/>
                <a:ea typeface="+mn-ea"/>
                <a:cs typeface="+mn-cs"/>
                <a:hlinkClick r:id="rId5"/>
              </a:rPr>
              <a:t>What is the greenhouse effect? (2:29 minutes)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Scroll </a:t>
            </a:r>
            <a:r>
              <a:rPr lang="en-US" sz="1200" kern="1200" dirty="0">
                <a:solidFill>
                  <a:schemeClr val="tx1"/>
                </a:solidFill>
                <a:effectLst/>
                <a:latin typeface="+mn-lt"/>
                <a:ea typeface="+mn-ea"/>
                <a:cs typeface="+mn-cs"/>
              </a:rPr>
              <a:t>through the website </a:t>
            </a:r>
            <a:r>
              <a:rPr lang="en-US" sz="1200" u="sng" kern="1200" dirty="0" err="1">
                <a:solidFill>
                  <a:schemeClr val="tx1"/>
                </a:solidFill>
                <a:effectLst/>
                <a:latin typeface="+mn-lt"/>
                <a:ea typeface="+mn-ea"/>
                <a:cs typeface="+mn-cs"/>
                <a:hlinkClick r:id="rId6"/>
              </a:rPr>
              <a:t>NASA_Climate_Kids</a:t>
            </a:r>
            <a:r>
              <a:rPr lang="en-US" sz="1200" kern="1200" dirty="0">
                <a:solidFill>
                  <a:schemeClr val="tx1"/>
                </a:solidFill>
                <a:effectLst/>
                <a:latin typeface="+mn-lt"/>
                <a:ea typeface="+mn-ea"/>
                <a:cs typeface="+mn-cs"/>
              </a:rPr>
              <a:t> for more details on the greenhouse effect</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17</a:t>
            </a:fld>
            <a:endParaRPr lang="en-US"/>
          </a:p>
        </p:txBody>
      </p:sp>
    </p:spTree>
    <p:extLst>
      <p:ext uri="{BB962C8B-B14F-4D97-AF65-F5344CB8AC3E}">
        <p14:creationId xmlns:p14="http://schemas.microsoft.com/office/powerpoint/2010/main" val="3538233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Draw this on your own, using the above images as a reminder of what to include in your drawing. </a:t>
            </a:r>
            <a:r>
              <a:rPr lang="en-US" dirty="0"/>
              <a:t>It’s best to draw this several times to see you can do so from memory.</a:t>
            </a:r>
          </a:p>
          <a:p>
            <a:endParaRPr lang="en-US" dirty="0"/>
          </a:p>
          <a:p>
            <a:r>
              <a:rPr lang="en-US" b="1" dirty="0"/>
              <a:t>Label your drawing using all the terms below:</a:t>
            </a:r>
          </a:p>
          <a:p>
            <a:endParaRPr lang="en-US" sz="1200" dirty="0">
              <a:solidFill>
                <a:schemeClr val="bg2">
                  <a:lumMod val="20000"/>
                  <a:lumOff val="80000"/>
                </a:schemeClr>
              </a:solidFill>
            </a:endParaRPr>
          </a:p>
          <a:p>
            <a:r>
              <a:rPr lang="en-US" sz="1200" dirty="0">
                <a:solidFill>
                  <a:schemeClr val="bg2">
                    <a:lumMod val="20000"/>
                    <a:lumOff val="80000"/>
                  </a:schemeClr>
                </a:solidFill>
              </a:rPr>
              <a:t>Earth’s surface</a:t>
            </a:r>
          </a:p>
          <a:p>
            <a:r>
              <a:rPr lang="en-US" sz="1200" dirty="0">
                <a:solidFill>
                  <a:schemeClr val="bg2">
                    <a:lumMod val="20000"/>
                    <a:lumOff val="80000"/>
                  </a:schemeClr>
                </a:solidFill>
              </a:rPr>
              <a:t>Earth’s atmosphere</a:t>
            </a:r>
          </a:p>
          <a:p>
            <a:r>
              <a:rPr lang="en-US" sz="1200" dirty="0">
                <a:solidFill>
                  <a:schemeClr val="bg2">
                    <a:lumMod val="20000"/>
                    <a:lumOff val="80000"/>
                  </a:schemeClr>
                </a:solidFill>
              </a:rPr>
              <a:t>The Sun</a:t>
            </a:r>
          </a:p>
          <a:p>
            <a:r>
              <a:rPr lang="en-US" sz="1200" dirty="0">
                <a:solidFill>
                  <a:schemeClr val="bg2">
                    <a:lumMod val="20000"/>
                    <a:lumOff val="80000"/>
                  </a:schemeClr>
                </a:solidFill>
              </a:rPr>
              <a:t>space</a:t>
            </a:r>
          </a:p>
          <a:p>
            <a:r>
              <a:rPr lang="en-US" sz="1200" dirty="0">
                <a:solidFill>
                  <a:schemeClr val="bg2">
                    <a:lumMod val="20000"/>
                    <a:lumOff val="80000"/>
                  </a:schemeClr>
                </a:solidFill>
              </a:rPr>
              <a:t>solar radiation (sunlight)</a:t>
            </a:r>
          </a:p>
          <a:p>
            <a:r>
              <a:rPr lang="en-US" sz="1200" dirty="0">
                <a:solidFill>
                  <a:schemeClr val="bg2">
                    <a:lumMod val="20000"/>
                    <a:lumOff val="80000"/>
                  </a:schemeClr>
                </a:solidFill>
              </a:rPr>
              <a:t>infrared radiation (heat)</a:t>
            </a:r>
          </a:p>
          <a:p>
            <a:r>
              <a:rPr lang="en-US" sz="1200" dirty="0">
                <a:solidFill>
                  <a:schemeClr val="bg2">
                    <a:lumMod val="20000"/>
                    <a:lumOff val="80000"/>
                  </a:schemeClr>
                </a:solidFill>
              </a:rPr>
              <a:t>reflected solar radiation</a:t>
            </a:r>
          </a:p>
          <a:p>
            <a:r>
              <a:rPr lang="en-US" sz="1200" dirty="0">
                <a:solidFill>
                  <a:schemeClr val="bg2">
                    <a:lumMod val="20000"/>
                    <a:lumOff val="80000"/>
                  </a:schemeClr>
                </a:solidFill>
              </a:rPr>
              <a:t>absorbed solar radiation</a:t>
            </a:r>
          </a:p>
          <a:p>
            <a:r>
              <a:rPr lang="en-US" sz="1200" dirty="0">
                <a:solidFill>
                  <a:schemeClr val="bg2">
                    <a:lumMod val="20000"/>
                    <a:lumOff val="80000"/>
                  </a:schemeClr>
                </a:solidFill>
              </a:rPr>
              <a:t>emitted solar radiation</a:t>
            </a:r>
          </a:p>
          <a:p>
            <a:r>
              <a:rPr lang="en-US" sz="1200" dirty="0">
                <a:solidFill>
                  <a:schemeClr val="bg2">
                    <a:lumMod val="20000"/>
                    <a:lumOff val="80000"/>
                  </a:schemeClr>
                </a:solidFill>
              </a:rPr>
              <a:t>short-wave radiation</a:t>
            </a:r>
          </a:p>
          <a:p>
            <a:r>
              <a:rPr lang="en-US" sz="1200" dirty="0">
                <a:solidFill>
                  <a:schemeClr val="bg2">
                    <a:lumMod val="20000"/>
                    <a:lumOff val="80000"/>
                  </a:schemeClr>
                </a:solidFill>
              </a:rPr>
              <a:t>long-wave radiation</a:t>
            </a:r>
          </a:p>
          <a:p>
            <a:r>
              <a:rPr lang="en-US" sz="1200" dirty="0">
                <a:solidFill>
                  <a:schemeClr val="bg2">
                    <a:lumMod val="20000"/>
                    <a:lumOff val="80000"/>
                  </a:schemeClr>
                </a:solidFill>
              </a:rPr>
              <a:t>reflected long-wave radiation</a:t>
            </a:r>
          </a:p>
          <a:p>
            <a:r>
              <a:rPr lang="en-US" sz="1200" dirty="0">
                <a:solidFill>
                  <a:schemeClr val="bg2">
                    <a:lumMod val="20000"/>
                    <a:lumOff val="80000"/>
                  </a:schemeClr>
                </a:solidFill>
              </a:rPr>
              <a:t>absorbed long-wave radiation</a:t>
            </a:r>
          </a:p>
          <a:p>
            <a:r>
              <a:rPr lang="en-US" sz="1200" dirty="0">
                <a:solidFill>
                  <a:schemeClr val="bg2">
                    <a:lumMod val="20000"/>
                    <a:lumOff val="80000"/>
                  </a:schemeClr>
                </a:solidFill>
              </a:rPr>
              <a:t>emitted long-wave radiation</a:t>
            </a:r>
          </a:p>
          <a:p>
            <a:r>
              <a:rPr lang="en-US" sz="1200" dirty="0">
                <a:solidFill>
                  <a:schemeClr val="bg2">
                    <a:lumMod val="20000"/>
                    <a:lumOff val="80000"/>
                  </a:schemeClr>
                </a:solidFill>
              </a:rPr>
              <a:t>greenhouse gases</a:t>
            </a:r>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18</a:t>
            </a:fld>
            <a:endParaRPr lang="en-US"/>
          </a:p>
        </p:txBody>
      </p:sp>
    </p:spTree>
    <p:extLst>
      <p:ext uri="{BB962C8B-B14F-4D97-AF65-F5344CB8AC3E}">
        <p14:creationId xmlns:p14="http://schemas.microsoft.com/office/powerpoint/2010/main" val="1681708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Label your drawing using all the terms below:</a:t>
            </a:r>
          </a:p>
          <a:p>
            <a:endParaRPr lang="en-US" sz="1200" dirty="0">
              <a:solidFill>
                <a:schemeClr val="bg2">
                  <a:lumMod val="20000"/>
                  <a:lumOff val="80000"/>
                </a:schemeClr>
              </a:solidFill>
            </a:endParaRPr>
          </a:p>
          <a:p>
            <a:r>
              <a:rPr lang="en-US" sz="1200" dirty="0">
                <a:solidFill>
                  <a:schemeClr val="bg2">
                    <a:lumMod val="20000"/>
                    <a:lumOff val="80000"/>
                  </a:schemeClr>
                </a:solidFill>
              </a:rPr>
              <a:t>Earth’s surface</a:t>
            </a:r>
          </a:p>
          <a:p>
            <a:r>
              <a:rPr lang="en-US" sz="1200" dirty="0">
                <a:solidFill>
                  <a:schemeClr val="bg2">
                    <a:lumMod val="20000"/>
                    <a:lumOff val="80000"/>
                  </a:schemeClr>
                </a:solidFill>
              </a:rPr>
              <a:t>Earth’s atmosphere</a:t>
            </a:r>
          </a:p>
          <a:p>
            <a:r>
              <a:rPr lang="en-US" sz="1200" dirty="0">
                <a:solidFill>
                  <a:schemeClr val="bg2">
                    <a:lumMod val="20000"/>
                    <a:lumOff val="80000"/>
                  </a:schemeClr>
                </a:solidFill>
              </a:rPr>
              <a:t>The Sun</a:t>
            </a:r>
          </a:p>
          <a:p>
            <a:r>
              <a:rPr lang="en-US" sz="1200" dirty="0">
                <a:solidFill>
                  <a:schemeClr val="bg2">
                    <a:lumMod val="20000"/>
                    <a:lumOff val="80000"/>
                  </a:schemeClr>
                </a:solidFill>
              </a:rPr>
              <a:t>space</a:t>
            </a:r>
          </a:p>
          <a:p>
            <a:r>
              <a:rPr lang="en-US" sz="1200" dirty="0">
                <a:solidFill>
                  <a:schemeClr val="bg2">
                    <a:lumMod val="20000"/>
                    <a:lumOff val="80000"/>
                  </a:schemeClr>
                </a:solidFill>
              </a:rPr>
              <a:t>solar radiation (sunlight)</a:t>
            </a:r>
          </a:p>
          <a:p>
            <a:r>
              <a:rPr lang="en-US" sz="1200" dirty="0">
                <a:solidFill>
                  <a:schemeClr val="bg2">
                    <a:lumMod val="20000"/>
                    <a:lumOff val="80000"/>
                  </a:schemeClr>
                </a:solidFill>
              </a:rPr>
              <a:t>infrared radiation (heat)</a:t>
            </a:r>
          </a:p>
          <a:p>
            <a:r>
              <a:rPr lang="en-US" sz="1200" dirty="0">
                <a:solidFill>
                  <a:schemeClr val="bg2">
                    <a:lumMod val="20000"/>
                    <a:lumOff val="80000"/>
                  </a:schemeClr>
                </a:solidFill>
              </a:rPr>
              <a:t>reflected solar radiation</a:t>
            </a:r>
          </a:p>
          <a:p>
            <a:r>
              <a:rPr lang="en-US" sz="1200" dirty="0">
                <a:solidFill>
                  <a:schemeClr val="bg2">
                    <a:lumMod val="20000"/>
                    <a:lumOff val="80000"/>
                  </a:schemeClr>
                </a:solidFill>
              </a:rPr>
              <a:t>absorbed solar radiation</a:t>
            </a:r>
          </a:p>
          <a:p>
            <a:r>
              <a:rPr lang="en-US" sz="1200" dirty="0">
                <a:solidFill>
                  <a:schemeClr val="bg2">
                    <a:lumMod val="20000"/>
                    <a:lumOff val="80000"/>
                  </a:schemeClr>
                </a:solidFill>
              </a:rPr>
              <a:t>emitted solar radiation</a:t>
            </a:r>
          </a:p>
          <a:p>
            <a:r>
              <a:rPr lang="en-US" sz="1200" dirty="0">
                <a:solidFill>
                  <a:schemeClr val="bg2">
                    <a:lumMod val="20000"/>
                    <a:lumOff val="80000"/>
                  </a:schemeClr>
                </a:solidFill>
              </a:rPr>
              <a:t>short-wave radiation</a:t>
            </a:r>
          </a:p>
          <a:p>
            <a:r>
              <a:rPr lang="en-US" sz="1200" dirty="0">
                <a:solidFill>
                  <a:schemeClr val="bg2">
                    <a:lumMod val="20000"/>
                    <a:lumOff val="80000"/>
                  </a:schemeClr>
                </a:solidFill>
              </a:rPr>
              <a:t>long-wave radiation</a:t>
            </a:r>
          </a:p>
          <a:p>
            <a:r>
              <a:rPr lang="en-US" sz="1200" dirty="0">
                <a:solidFill>
                  <a:schemeClr val="bg2">
                    <a:lumMod val="20000"/>
                    <a:lumOff val="80000"/>
                  </a:schemeClr>
                </a:solidFill>
              </a:rPr>
              <a:t>reflected long-wave radiation</a:t>
            </a:r>
          </a:p>
          <a:p>
            <a:r>
              <a:rPr lang="en-US" sz="1200" dirty="0">
                <a:solidFill>
                  <a:schemeClr val="bg2">
                    <a:lumMod val="20000"/>
                    <a:lumOff val="80000"/>
                  </a:schemeClr>
                </a:solidFill>
              </a:rPr>
              <a:t>absorbed long-wave radiation</a:t>
            </a:r>
          </a:p>
          <a:p>
            <a:r>
              <a:rPr lang="en-US" sz="1200" dirty="0">
                <a:solidFill>
                  <a:schemeClr val="bg2">
                    <a:lumMod val="20000"/>
                    <a:lumOff val="80000"/>
                  </a:schemeClr>
                </a:solidFill>
              </a:rPr>
              <a:t>emitted long-wave radiation</a:t>
            </a:r>
          </a:p>
          <a:p>
            <a:r>
              <a:rPr lang="en-US" sz="1200" dirty="0">
                <a:solidFill>
                  <a:schemeClr val="bg2">
                    <a:lumMod val="20000"/>
                    <a:lumOff val="80000"/>
                  </a:schemeClr>
                </a:solidFill>
              </a:rPr>
              <a:t>greenhouse gases</a:t>
            </a:r>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19</a:t>
            </a:fld>
            <a:endParaRPr lang="en-US"/>
          </a:p>
        </p:txBody>
      </p:sp>
    </p:spTree>
    <p:extLst>
      <p:ext uri="{BB962C8B-B14F-4D97-AF65-F5344CB8AC3E}">
        <p14:creationId xmlns:p14="http://schemas.microsoft.com/office/powerpoint/2010/main" val="403822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a:t>
            </a:fld>
            <a:endParaRPr lang="en-US"/>
          </a:p>
        </p:txBody>
      </p:sp>
    </p:spTree>
    <p:extLst>
      <p:ext uri="{BB962C8B-B14F-4D97-AF65-F5344CB8AC3E}">
        <p14:creationId xmlns:p14="http://schemas.microsoft.com/office/powerpoint/2010/main" val="3513007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Earth's climate is a natural phenomenon and is studied by scientists from many disciplines. Three main drivers determine how the climate system behaves -- forcings, feedbacks, and tipping points.</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the website </a:t>
            </a:r>
            <a:r>
              <a:rPr lang="en-US" sz="1200" b="1" u="sng" kern="1200" dirty="0">
                <a:solidFill>
                  <a:schemeClr val="tx1"/>
                </a:solidFill>
                <a:effectLst/>
                <a:latin typeface="+mn-lt"/>
                <a:ea typeface="+mn-ea"/>
                <a:cs typeface="+mn-cs"/>
                <a:hlinkClick r:id="rId3"/>
              </a:rPr>
              <a:t>https://climate.nasa.gov/nasa_science/science/</a:t>
            </a:r>
            <a:r>
              <a:rPr lang="en-US" sz="1200" b="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#4 ASSESSMENT_ Fill in the blank.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initial drivers of climate are called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and include solar irradiance, greenhouse gas emissions, and aerosols, such as ashes, smoke and soot. Scientists use them in GCMs to better predict the long-term climate regime on Earth.</a:t>
            </a:r>
          </a:p>
          <a:p>
            <a:pPr lvl="0"/>
            <a:r>
              <a:rPr lang="en-US" sz="1200" kern="1200" dirty="0">
                <a:solidFill>
                  <a:schemeClr val="tx1"/>
                </a:solidFill>
                <a:effectLst/>
                <a:latin typeface="+mn-lt"/>
                <a:ea typeface="+mn-ea"/>
                <a:cs typeface="+mn-cs"/>
              </a:rPr>
              <a:t>Climate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processes that can either amplify or diminish the effects of solar irradiance, greenhouse gas emissions, and aerosols, such as ashes, smoke and soot.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Events that increase an initial warming event are called "positive feedbacks." Events that reduce an initial warming event are called "negative feedbacks." The most powerful positive feedback is the ice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also known as ice reflectivity.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abrupt move away from the stable state of Earth's climate system is called a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and includes, changes in stable ocean circulation, ice loss, and methane releases.</a:t>
            </a:r>
          </a:p>
          <a:p>
            <a:pPr lvl="0"/>
            <a:r>
              <a:rPr lang="en-US" sz="1200" kern="1200" dirty="0">
                <a:solidFill>
                  <a:schemeClr val="tx1"/>
                </a:solidFill>
                <a:effectLst/>
                <a:latin typeface="+mn-lt"/>
                <a:ea typeface="+mn-ea"/>
                <a:cs typeface="+mn-cs"/>
              </a:rPr>
              <a:t>The most powerful tipping point is thought to be </a:t>
            </a:r>
            <a:r>
              <a:rPr lang="en-US" sz="1200" b="1" kern="1200" dirty="0">
                <a:solidFill>
                  <a:schemeClr val="tx1"/>
                </a:solidFill>
                <a:effectLst/>
                <a:latin typeface="+mn-lt"/>
                <a:ea typeface="+mn-ea"/>
                <a:cs typeface="+mn-cs"/>
              </a:rPr>
              <a:t>_____</a:t>
            </a:r>
            <a:r>
              <a:rPr lang="en-US" sz="1200" b="0" kern="1200" dirty="0">
                <a:solidFill>
                  <a:schemeClr val="tx1"/>
                </a:solidFill>
                <a:effectLst/>
                <a:latin typeface="+mn-lt"/>
                <a:ea typeface="+mn-ea"/>
                <a:cs typeface="+mn-cs"/>
              </a:rPr>
              <a:t> release into the atmosphere </a:t>
            </a:r>
            <a:r>
              <a:rPr lang="en-US" sz="1200" kern="1200" dirty="0">
                <a:solidFill>
                  <a:schemeClr val="tx1"/>
                </a:solidFill>
                <a:effectLst/>
                <a:latin typeface="+mn-lt"/>
                <a:ea typeface="+mn-ea"/>
                <a:cs typeface="+mn-cs"/>
              </a:rPr>
              <a:t>because it contributes to the atmospheric load of greenhouse gases and it derives from burning vast swathes of peatland and melting of the permafrost in the northern latitudes.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Word bank: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aerosol</a:t>
            </a:r>
          </a:p>
          <a:p>
            <a:r>
              <a:rPr lang="en-US" sz="1200" kern="1200" dirty="0">
                <a:solidFill>
                  <a:schemeClr val="tx1"/>
                </a:solidFill>
                <a:effectLst/>
                <a:latin typeface="+mn-lt"/>
                <a:ea typeface="+mn-ea"/>
                <a:cs typeface="+mn-cs"/>
              </a:rPr>
              <a:t>albedo</a:t>
            </a:r>
          </a:p>
          <a:p>
            <a:r>
              <a:rPr lang="en-US" sz="1200" kern="1200" dirty="0">
                <a:solidFill>
                  <a:schemeClr val="tx1"/>
                </a:solidFill>
                <a:effectLst/>
                <a:latin typeface="+mn-lt"/>
                <a:ea typeface="+mn-ea"/>
                <a:cs typeface="+mn-cs"/>
              </a:rPr>
              <a:t>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(methane)</a:t>
            </a:r>
          </a:p>
          <a:p>
            <a:r>
              <a:rPr lang="en-US" sz="1200" kern="1200" dirty="0">
                <a:solidFill>
                  <a:schemeClr val="tx1"/>
                </a:solidFill>
                <a:effectLst/>
                <a:latin typeface="+mn-lt"/>
                <a:ea typeface="+mn-ea"/>
                <a:cs typeface="+mn-cs"/>
              </a:rPr>
              <a:t>CO</a:t>
            </a:r>
            <a:r>
              <a:rPr lang="en-US" sz="1200" kern="1200" baseline="-25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(carbon dioxide)</a:t>
            </a:r>
          </a:p>
          <a:p>
            <a:r>
              <a:rPr lang="en-US" sz="1200" kern="1200" dirty="0">
                <a:solidFill>
                  <a:schemeClr val="tx1"/>
                </a:solidFill>
                <a:effectLst/>
                <a:latin typeface="+mn-lt"/>
                <a:ea typeface="+mn-ea"/>
                <a:cs typeface="+mn-cs"/>
              </a:rPr>
              <a:t>feedbacks</a:t>
            </a:r>
          </a:p>
          <a:p>
            <a:r>
              <a:rPr lang="en-US" sz="1200" kern="1200" dirty="0">
                <a:solidFill>
                  <a:schemeClr val="tx1"/>
                </a:solidFill>
                <a:effectLst/>
                <a:latin typeface="+mn-lt"/>
                <a:ea typeface="+mn-ea"/>
                <a:cs typeface="+mn-cs"/>
              </a:rPr>
              <a:t>forcings</a:t>
            </a:r>
          </a:p>
          <a:p>
            <a:r>
              <a:rPr lang="en-US" sz="1200" kern="1200" dirty="0">
                <a:solidFill>
                  <a:schemeClr val="tx1"/>
                </a:solidFill>
                <a:effectLst/>
                <a:latin typeface="+mn-lt"/>
                <a:ea typeface="+mn-ea"/>
                <a:cs typeface="+mn-cs"/>
              </a:rPr>
              <a:t>tipping point</a:t>
            </a:r>
          </a:p>
          <a:p>
            <a:r>
              <a:rPr lang="en-US" sz="1200" kern="1200" dirty="0">
                <a:solidFill>
                  <a:schemeClr val="tx1"/>
                </a:solidFill>
                <a:effectLst/>
                <a:latin typeface="+mn-lt"/>
                <a:ea typeface="+mn-ea"/>
                <a:cs typeface="+mn-cs"/>
              </a:rPr>
              <a:t>tripping point</a:t>
            </a:r>
          </a:p>
          <a:p>
            <a:r>
              <a:rPr lang="en-US" sz="1200" kern="1200" dirty="0">
                <a:solidFill>
                  <a:schemeClr val="tx1"/>
                </a:solidFill>
                <a:effectLst/>
                <a:latin typeface="+mn-lt"/>
                <a:ea typeface="+mn-ea"/>
                <a:cs typeface="+mn-cs"/>
              </a:rPr>
              <a:t>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20</a:t>
            </a:fld>
            <a:endParaRPr lang="en-US"/>
          </a:p>
        </p:txBody>
      </p:sp>
    </p:spTree>
    <p:extLst>
      <p:ext uri="{BB962C8B-B14F-4D97-AF65-F5344CB8AC3E}">
        <p14:creationId xmlns:p14="http://schemas.microsoft.com/office/powerpoint/2010/main" val="673211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#4 ASSESSMENT_ Fill in the blank.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initial drivers of climate are called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and include solar irradiance, greenhouse gas emissions, and aerosols, such as ashes, smoke and soot. Scientists use them in GCMs to better predict the long-term climate regime on Earth.</a:t>
            </a:r>
          </a:p>
          <a:p>
            <a:pPr lvl="0"/>
            <a:r>
              <a:rPr lang="en-US" sz="1200" kern="1200" dirty="0">
                <a:solidFill>
                  <a:schemeClr val="tx1"/>
                </a:solidFill>
                <a:effectLst/>
                <a:latin typeface="+mn-lt"/>
                <a:ea typeface="+mn-ea"/>
                <a:cs typeface="+mn-cs"/>
              </a:rPr>
              <a:t>Climate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processes that can either amplify or diminish the effects of solar irradiance, greenhouse gas emissions, and aerosols, such as ashes, smoke and soot.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Events that increase an initial warming event are called "positive feedbacks." Events that reduce an initial warming event are called "negative feedbacks." The most powerful positive feedback is the ice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also known as ice reflectivity.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abrupt move away from the stable state of Earth's climate system is called a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and includes, changes in stable ocean circulation, ice loss, and methane releases.</a:t>
            </a:r>
          </a:p>
          <a:p>
            <a:pPr lvl="0"/>
            <a:r>
              <a:rPr lang="en-US" sz="1200" kern="1200" dirty="0">
                <a:solidFill>
                  <a:schemeClr val="tx1"/>
                </a:solidFill>
                <a:effectLst/>
                <a:latin typeface="+mn-lt"/>
                <a:ea typeface="+mn-ea"/>
                <a:cs typeface="+mn-cs"/>
              </a:rPr>
              <a:t>The most powerful tipping point is thought to be </a:t>
            </a:r>
            <a:r>
              <a:rPr lang="en-US" sz="1200" b="1" kern="1200" dirty="0">
                <a:solidFill>
                  <a:schemeClr val="tx1"/>
                </a:solidFill>
                <a:effectLst/>
                <a:latin typeface="+mn-lt"/>
                <a:ea typeface="+mn-ea"/>
                <a:cs typeface="+mn-cs"/>
              </a:rPr>
              <a:t>_____</a:t>
            </a:r>
            <a:r>
              <a:rPr lang="en-US" sz="1200" b="0" kern="1200" dirty="0">
                <a:solidFill>
                  <a:schemeClr val="tx1"/>
                </a:solidFill>
                <a:effectLst/>
                <a:latin typeface="+mn-lt"/>
                <a:ea typeface="+mn-ea"/>
                <a:cs typeface="+mn-cs"/>
              </a:rPr>
              <a:t> release into the atmosphere </a:t>
            </a:r>
            <a:r>
              <a:rPr lang="en-US" sz="1200" kern="1200" dirty="0">
                <a:solidFill>
                  <a:schemeClr val="tx1"/>
                </a:solidFill>
                <a:effectLst/>
                <a:latin typeface="+mn-lt"/>
                <a:ea typeface="+mn-ea"/>
                <a:cs typeface="+mn-cs"/>
              </a:rPr>
              <a:t>because it contributes to the atmospheric load of greenhouse gases and it derives from burning vast swathes of peatland and melting of the permafrost in the northern latitudes.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Word bank: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aerosol</a:t>
            </a:r>
          </a:p>
          <a:p>
            <a:r>
              <a:rPr lang="en-US" sz="1200" kern="1200" dirty="0">
                <a:solidFill>
                  <a:schemeClr val="tx1"/>
                </a:solidFill>
                <a:effectLst/>
                <a:latin typeface="+mn-lt"/>
                <a:ea typeface="+mn-ea"/>
                <a:cs typeface="+mn-cs"/>
              </a:rPr>
              <a:t>albedo</a:t>
            </a:r>
          </a:p>
          <a:p>
            <a:r>
              <a:rPr lang="en-US" sz="1200" kern="1200" dirty="0">
                <a:solidFill>
                  <a:schemeClr val="tx1"/>
                </a:solidFill>
                <a:effectLst/>
                <a:latin typeface="+mn-lt"/>
                <a:ea typeface="+mn-ea"/>
                <a:cs typeface="+mn-cs"/>
              </a:rPr>
              <a:t>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(methane)</a:t>
            </a:r>
          </a:p>
          <a:p>
            <a:r>
              <a:rPr lang="en-US" sz="1200" kern="1200" dirty="0">
                <a:solidFill>
                  <a:schemeClr val="tx1"/>
                </a:solidFill>
                <a:effectLst/>
                <a:latin typeface="+mn-lt"/>
                <a:ea typeface="+mn-ea"/>
                <a:cs typeface="+mn-cs"/>
              </a:rPr>
              <a:t>CO</a:t>
            </a:r>
            <a:r>
              <a:rPr lang="en-US" sz="1200" kern="1200" baseline="-25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(carbon dioxide)</a:t>
            </a:r>
          </a:p>
          <a:p>
            <a:r>
              <a:rPr lang="en-US" sz="1200" kern="1200" dirty="0">
                <a:solidFill>
                  <a:schemeClr val="tx1"/>
                </a:solidFill>
                <a:effectLst/>
                <a:latin typeface="+mn-lt"/>
                <a:ea typeface="+mn-ea"/>
                <a:cs typeface="+mn-cs"/>
              </a:rPr>
              <a:t>feedbacks</a:t>
            </a:r>
          </a:p>
          <a:p>
            <a:r>
              <a:rPr lang="en-US" sz="1200" kern="1200" dirty="0">
                <a:solidFill>
                  <a:schemeClr val="tx1"/>
                </a:solidFill>
                <a:effectLst/>
                <a:latin typeface="+mn-lt"/>
                <a:ea typeface="+mn-ea"/>
                <a:cs typeface="+mn-cs"/>
              </a:rPr>
              <a:t>forcings</a:t>
            </a:r>
          </a:p>
          <a:p>
            <a:r>
              <a:rPr lang="en-US" sz="1200" kern="1200" dirty="0">
                <a:solidFill>
                  <a:schemeClr val="tx1"/>
                </a:solidFill>
                <a:effectLst/>
                <a:latin typeface="+mn-lt"/>
                <a:ea typeface="+mn-ea"/>
                <a:cs typeface="+mn-cs"/>
              </a:rPr>
              <a:t>tipping point</a:t>
            </a:r>
          </a:p>
          <a:p>
            <a:r>
              <a:rPr lang="en-US" sz="1200" kern="1200" dirty="0">
                <a:solidFill>
                  <a:schemeClr val="tx1"/>
                </a:solidFill>
                <a:effectLst/>
                <a:latin typeface="+mn-lt"/>
                <a:ea typeface="+mn-ea"/>
                <a:cs typeface="+mn-cs"/>
              </a:rPr>
              <a:t>tripping point</a:t>
            </a:r>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21</a:t>
            </a:fld>
            <a:endParaRPr lang="en-US"/>
          </a:p>
        </p:txBody>
      </p:sp>
    </p:spTree>
    <p:extLst>
      <p:ext uri="{BB962C8B-B14F-4D97-AF65-F5344CB8AC3E}">
        <p14:creationId xmlns:p14="http://schemas.microsoft.com/office/powerpoint/2010/main" val="1931319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#4 ASSESSMENT_ Fill in the blank.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initial drivers of climate are called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and include solar irradiance, greenhouse gas emissions, and aerosols, such as ashes, smoke and soot. Scientists use them in GCMs to better predict the long-term climate regime on Earth.</a:t>
            </a:r>
          </a:p>
          <a:p>
            <a:pPr lvl="0"/>
            <a:r>
              <a:rPr lang="en-US" sz="1200" kern="1200" dirty="0">
                <a:solidFill>
                  <a:schemeClr val="tx1"/>
                </a:solidFill>
                <a:effectLst/>
                <a:latin typeface="+mn-lt"/>
                <a:ea typeface="+mn-ea"/>
                <a:cs typeface="+mn-cs"/>
              </a:rPr>
              <a:t>Climate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processes that can either amplify or diminish the effects of solar irradiance, greenhouse gas emissions, and aerosols, such as ashes, smoke and soot.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Events that increase an initial warming event are called "positive feedbacks." Events that reduce an initial warming event are called "negative feedbacks." The most powerful positive feedback is the ice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also known as ice reflectivity.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abrupt move away from the stable state of Earth's climate system is called a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and includes, changes in stable ocean circulation, ice loss, and methane releases.</a:t>
            </a:r>
          </a:p>
          <a:p>
            <a:pPr lvl="0"/>
            <a:r>
              <a:rPr lang="en-US" sz="1200" kern="1200" dirty="0">
                <a:solidFill>
                  <a:schemeClr val="tx1"/>
                </a:solidFill>
                <a:effectLst/>
                <a:latin typeface="+mn-lt"/>
                <a:ea typeface="+mn-ea"/>
                <a:cs typeface="+mn-cs"/>
              </a:rPr>
              <a:t>The most powerful tipping point is thought to be </a:t>
            </a:r>
            <a:r>
              <a:rPr lang="en-US" sz="1200" b="1" kern="1200" dirty="0">
                <a:solidFill>
                  <a:schemeClr val="tx1"/>
                </a:solidFill>
                <a:effectLst/>
                <a:latin typeface="+mn-lt"/>
                <a:ea typeface="+mn-ea"/>
                <a:cs typeface="+mn-cs"/>
              </a:rPr>
              <a:t>_____</a:t>
            </a:r>
            <a:r>
              <a:rPr lang="en-US" sz="1200" b="0" kern="1200" dirty="0">
                <a:solidFill>
                  <a:schemeClr val="tx1"/>
                </a:solidFill>
                <a:effectLst/>
                <a:latin typeface="+mn-lt"/>
                <a:ea typeface="+mn-ea"/>
                <a:cs typeface="+mn-cs"/>
              </a:rPr>
              <a:t> release into the atmosphere </a:t>
            </a:r>
            <a:r>
              <a:rPr lang="en-US" sz="1200" kern="1200" dirty="0">
                <a:solidFill>
                  <a:schemeClr val="tx1"/>
                </a:solidFill>
                <a:effectLst/>
                <a:latin typeface="+mn-lt"/>
                <a:ea typeface="+mn-ea"/>
                <a:cs typeface="+mn-cs"/>
              </a:rPr>
              <a:t>because it contributes to the atmospheric load of greenhouse gases and it derives from burning vast swathes of peatland and melting of the permafrost in the northern latitudes.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Word bank: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aerosol</a:t>
            </a:r>
          </a:p>
          <a:p>
            <a:r>
              <a:rPr lang="en-US" sz="1200" kern="1200" dirty="0">
                <a:solidFill>
                  <a:schemeClr val="tx1"/>
                </a:solidFill>
                <a:effectLst/>
                <a:latin typeface="+mn-lt"/>
                <a:ea typeface="+mn-ea"/>
                <a:cs typeface="+mn-cs"/>
              </a:rPr>
              <a:t>albedo</a:t>
            </a:r>
          </a:p>
          <a:p>
            <a:r>
              <a:rPr lang="en-US" sz="1200" kern="1200" dirty="0">
                <a:solidFill>
                  <a:schemeClr val="tx1"/>
                </a:solidFill>
                <a:effectLst/>
                <a:latin typeface="+mn-lt"/>
                <a:ea typeface="+mn-ea"/>
                <a:cs typeface="+mn-cs"/>
              </a:rPr>
              <a:t>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(methane)</a:t>
            </a:r>
          </a:p>
          <a:p>
            <a:r>
              <a:rPr lang="en-US" sz="1200" kern="1200" dirty="0">
                <a:solidFill>
                  <a:schemeClr val="tx1"/>
                </a:solidFill>
                <a:effectLst/>
                <a:latin typeface="+mn-lt"/>
                <a:ea typeface="+mn-ea"/>
                <a:cs typeface="+mn-cs"/>
              </a:rPr>
              <a:t>CO</a:t>
            </a:r>
            <a:r>
              <a:rPr lang="en-US" sz="1200" kern="1200" baseline="-25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(carbon dioxide)</a:t>
            </a:r>
          </a:p>
          <a:p>
            <a:r>
              <a:rPr lang="en-US" sz="1200" kern="1200" dirty="0">
                <a:solidFill>
                  <a:schemeClr val="tx1"/>
                </a:solidFill>
                <a:effectLst/>
                <a:latin typeface="+mn-lt"/>
                <a:ea typeface="+mn-ea"/>
                <a:cs typeface="+mn-cs"/>
              </a:rPr>
              <a:t>feedbacks</a:t>
            </a:r>
          </a:p>
          <a:p>
            <a:r>
              <a:rPr lang="en-US" sz="1200" kern="1200" dirty="0">
                <a:solidFill>
                  <a:schemeClr val="tx1"/>
                </a:solidFill>
                <a:effectLst/>
                <a:latin typeface="+mn-lt"/>
                <a:ea typeface="+mn-ea"/>
                <a:cs typeface="+mn-cs"/>
              </a:rPr>
              <a:t>forcings</a:t>
            </a:r>
          </a:p>
          <a:p>
            <a:r>
              <a:rPr lang="en-US" sz="1200" kern="1200" dirty="0">
                <a:solidFill>
                  <a:schemeClr val="tx1"/>
                </a:solidFill>
                <a:effectLst/>
                <a:latin typeface="+mn-lt"/>
                <a:ea typeface="+mn-ea"/>
                <a:cs typeface="+mn-cs"/>
              </a:rPr>
              <a:t>tipping point</a:t>
            </a:r>
          </a:p>
          <a:p>
            <a:r>
              <a:rPr lang="en-US" sz="1200" kern="1200" dirty="0">
                <a:solidFill>
                  <a:schemeClr val="tx1"/>
                </a:solidFill>
                <a:effectLst/>
                <a:latin typeface="+mn-lt"/>
                <a:ea typeface="+mn-ea"/>
                <a:cs typeface="+mn-cs"/>
              </a:rPr>
              <a:t>tripping point</a:t>
            </a:r>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22</a:t>
            </a:fld>
            <a:endParaRPr lang="en-US"/>
          </a:p>
        </p:txBody>
      </p:sp>
    </p:spTree>
    <p:extLst>
      <p:ext uri="{BB962C8B-B14F-4D97-AF65-F5344CB8AC3E}">
        <p14:creationId xmlns:p14="http://schemas.microsoft.com/office/powerpoint/2010/main" val="2369772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https://climate.nasa.gov/news/3072/direct-observations-confirm-that-humans-are-throwing-earths-energy-budget-off-balance/</a:t>
            </a:r>
          </a:p>
          <a:p>
            <a:endParaRPr lang="en-US" dirty="0"/>
          </a:p>
          <a:p>
            <a:r>
              <a:rPr lang="en-US" sz="1200" b="1" kern="1200" dirty="0">
                <a:solidFill>
                  <a:schemeClr val="tx1"/>
                </a:solidFill>
                <a:effectLst/>
                <a:latin typeface="+mn-lt"/>
                <a:ea typeface="+mn-ea"/>
                <a:cs typeface="+mn-cs"/>
              </a:rPr>
              <a:t>LESSON #5. Learning Objectives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Explain radiative forcing</a:t>
            </a:r>
          </a:p>
          <a:p>
            <a:pPr lvl="0"/>
            <a:r>
              <a:rPr lang="en-US" sz="1200" kern="1200" dirty="0">
                <a:solidFill>
                  <a:schemeClr val="tx1"/>
                </a:solidFill>
                <a:effectLst/>
                <a:latin typeface="+mn-lt"/>
                <a:ea typeface="+mn-ea"/>
                <a:cs typeface="+mn-cs"/>
              </a:rPr>
              <a:t>Identify 8 components of radiative forcing</a:t>
            </a:r>
          </a:p>
          <a:p>
            <a:pPr lvl="0"/>
            <a:r>
              <a:rPr lang="en-US" sz="1200" kern="1200" dirty="0">
                <a:solidFill>
                  <a:schemeClr val="tx1"/>
                </a:solidFill>
                <a:effectLst/>
                <a:latin typeface="+mn-lt"/>
                <a:ea typeface="+mn-ea"/>
                <a:cs typeface="+mn-cs"/>
              </a:rPr>
              <a:t>Determine which component is the most powerful or the components that are the most significant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a:t>
            </a:r>
            <a:r>
              <a:rPr lang="en-US" sz="1200" u="sng" kern="1200" dirty="0">
                <a:solidFill>
                  <a:schemeClr val="tx1"/>
                </a:solidFill>
                <a:effectLst/>
                <a:latin typeface="+mn-lt"/>
                <a:ea typeface="+mn-ea"/>
                <a:cs typeface="+mn-cs"/>
                <a:hlinkClick r:id="rId3"/>
              </a:rPr>
              <a:t>MIT Climate Explainers</a:t>
            </a:r>
            <a:r>
              <a:rPr lang="en-US" sz="1200" b="1" kern="1200" dirty="0">
                <a:solidFill>
                  <a:schemeClr val="tx1"/>
                </a:solidFill>
                <a:effectLst/>
                <a:latin typeface="+mn-lt"/>
                <a:ea typeface="+mn-ea"/>
                <a:cs typeface="+mn-cs"/>
              </a:rPr>
              <a:t>  or </a:t>
            </a:r>
            <a:r>
              <a:rPr lang="en-US" sz="1200" u="sng" kern="1200" dirty="0" err="1">
                <a:solidFill>
                  <a:schemeClr val="tx1"/>
                </a:solidFill>
                <a:effectLst/>
                <a:latin typeface="+mn-lt"/>
                <a:ea typeface="+mn-ea"/>
                <a:cs typeface="+mn-cs"/>
                <a:hlinkClick r:id="rId4"/>
              </a:rPr>
              <a:t>MIT_Climate</a:t>
            </a:r>
            <a:r>
              <a:rPr lang="en-US" sz="1200" u="sng" kern="1200" dirty="0">
                <a:solidFill>
                  <a:schemeClr val="tx1"/>
                </a:solidFill>
                <a:effectLst/>
                <a:latin typeface="+mn-lt"/>
                <a:ea typeface="+mn-ea"/>
                <a:cs typeface="+mn-cs"/>
                <a:hlinkClick r:id="rId4"/>
              </a:rPr>
              <a:t> Science, Risk &amp; Solutions Guide</a:t>
            </a:r>
            <a:r>
              <a:rPr lang="en-US" sz="1200" b="1" kern="1200" dirty="0">
                <a:solidFill>
                  <a:schemeClr val="tx1"/>
                </a:solidFill>
                <a:effectLst/>
                <a:latin typeface="+mn-lt"/>
                <a:ea typeface="+mn-ea"/>
                <a:cs typeface="+mn-cs"/>
              </a:rPr>
              <a:t> to examine one example of a climate forcing mechanism, called radiative forcing.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the graph below </a:t>
            </a:r>
            <a:r>
              <a:rPr lang="en-US" sz="1200" u="sng" kern="1200" dirty="0">
                <a:solidFill>
                  <a:schemeClr val="tx1"/>
                </a:solidFill>
                <a:effectLst/>
                <a:latin typeface="+mn-lt"/>
                <a:ea typeface="+mn-ea"/>
                <a:cs typeface="+mn-cs"/>
                <a:hlinkClick r:id="rId5" tooltip="image source"/>
              </a:rPr>
              <a:t>Energy </a:t>
            </a:r>
            <a:r>
              <a:rPr lang="en-US" sz="1200" u="sng" kern="1200" dirty="0" err="1">
                <a:solidFill>
                  <a:schemeClr val="tx1"/>
                </a:solidFill>
                <a:effectLst/>
                <a:latin typeface="+mn-lt"/>
                <a:ea typeface="+mn-ea"/>
                <a:cs typeface="+mn-cs"/>
                <a:hlinkClick r:id="rId5" tooltip="image source"/>
              </a:rPr>
              <a:t>Education_Radiative</a:t>
            </a:r>
            <a:r>
              <a:rPr lang="en-US" sz="1200" u="sng" kern="1200" dirty="0">
                <a:solidFill>
                  <a:schemeClr val="tx1"/>
                </a:solidFill>
                <a:effectLst/>
                <a:latin typeface="+mn-lt"/>
                <a:ea typeface="+mn-ea"/>
                <a:cs typeface="+mn-cs"/>
                <a:hlinkClick r:id="rId5" tooltip="image source"/>
              </a:rPr>
              <a:t> Forcing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23</a:t>
            </a:fld>
            <a:endParaRPr lang="en-US"/>
          </a:p>
        </p:txBody>
      </p:sp>
    </p:spTree>
    <p:extLst>
      <p:ext uri="{BB962C8B-B14F-4D97-AF65-F5344CB8AC3E}">
        <p14:creationId xmlns:p14="http://schemas.microsoft.com/office/powerpoint/2010/main" val="1130835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https://climate.nasa.gov/news/3072/direct-observations-confirm-that-humans-are-throwing-earths-energy-budget-off-balance/</a:t>
            </a:r>
          </a:p>
          <a:p>
            <a:endParaRPr lang="en-US" dirty="0"/>
          </a:p>
          <a:p>
            <a:r>
              <a:rPr lang="en-US" sz="1200" b="1" kern="1200" dirty="0">
                <a:solidFill>
                  <a:schemeClr val="tx1"/>
                </a:solidFill>
                <a:effectLst/>
                <a:latin typeface="+mn-lt"/>
                <a:ea typeface="+mn-ea"/>
                <a:cs typeface="+mn-cs"/>
              </a:rPr>
              <a:t>LESSON #5. Learning Objectives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Explain radiative forcing</a:t>
            </a:r>
          </a:p>
          <a:p>
            <a:pPr lvl="0"/>
            <a:r>
              <a:rPr lang="en-US" sz="1200" kern="1200" dirty="0">
                <a:solidFill>
                  <a:schemeClr val="tx1"/>
                </a:solidFill>
                <a:effectLst/>
                <a:latin typeface="+mn-lt"/>
                <a:ea typeface="+mn-ea"/>
                <a:cs typeface="+mn-cs"/>
              </a:rPr>
              <a:t>Identify 8 components of radiative forcing</a:t>
            </a:r>
          </a:p>
          <a:p>
            <a:pPr lvl="0"/>
            <a:r>
              <a:rPr lang="en-US" sz="1200" kern="1200" dirty="0">
                <a:solidFill>
                  <a:schemeClr val="tx1"/>
                </a:solidFill>
                <a:effectLst/>
                <a:latin typeface="+mn-lt"/>
                <a:ea typeface="+mn-ea"/>
                <a:cs typeface="+mn-cs"/>
              </a:rPr>
              <a:t>Determine which component is the most powerful or the components that are the most significant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a:t>
            </a:r>
            <a:r>
              <a:rPr lang="en-US" sz="1200" u="sng" kern="1200" dirty="0">
                <a:solidFill>
                  <a:schemeClr val="tx1"/>
                </a:solidFill>
                <a:effectLst/>
                <a:latin typeface="+mn-lt"/>
                <a:ea typeface="+mn-ea"/>
                <a:cs typeface="+mn-cs"/>
                <a:hlinkClick r:id="rId3"/>
              </a:rPr>
              <a:t>MIT Climate Explainers</a:t>
            </a:r>
            <a:r>
              <a:rPr lang="en-US" sz="1200" b="1" kern="1200" dirty="0">
                <a:solidFill>
                  <a:schemeClr val="tx1"/>
                </a:solidFill>
                <a:effectLst/>
                <a:latin typeface="+mn-lt"/>
                <a:ea typeface="+mn-ea"/>
                <a:cs typeface="+mn-cs"/>
              </a:rPr>
              <a:t>  or </a:t>
            </a:r>
            <a:r>
              <a:rPr lang="en-US" sz="1200" u="sng" kern="1200" dirty="0" err="1">
                <a:solidFill>
                  <a:schemeClr val="tx1"/>
                </a:solidFill>
                <a:effectLst/>
                <a:latin typeface="+mn-lt"/>
                <a:ea typeface="+mn-ea"/>
                <a:cs typeface="+mn-cs"/>
                <a:hlinkClick r:id="rId4"/>
              </a:rPr>
              <a:t>MIT_Climate</a:t>
            </a:r>
            <a:r>
              <a:rPr lang="en-US" sz="1200" u="sng" kern="1200" dirty="0">
                <a:solidFill>
                  <a:schemeClr val="tx1"/>
                </a:solidFill>
                <a:effectLst/>
                <a:latin typeface="+mn-lt"/>
                <a:ea typeface="+mn-ea"/>
                <a:cs typeface="+mn-cs"/>
                <a:hlinkClick r:id="rId4"/>
              </a:rPr>
              <a:t> Science, Risk &amp; Solutions Guide</a:t>
            </a:r>
            <a:r>
              <a:rPr lang="en-US" sz="1200" b="1" kern="1200" dirty="0">
                <a:solidFill>
                  <a:schemeClr val="tx1"/>
                </a:solidFill>
                <a:effectLst/>
                <a:latin typeface="+mn-lt"/>
                <a:ea typeface="+mn-ea"/>
                <a:cs typeface="+mn-cs"/>
              </a:rPr>
              <a:t> to examine one example of a climate forcing mechanism, called radiative forcing.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the graph in the next slide </a:t>
            </a:r>
            <a:r>
              <a:rPr lang="en-US" sz="1200" u="sng" kern="1200" dirty="0">
                <a:solidFill>
                  <a:schemeClr val="tx1"/>
                </a:solidFill>
                <a:effectLst/>
                <a:latin typeface="+mn-lt"/>
                <a:ea typeface="+mn-ea"/>
                <a:cs typeface="+mn-cs"/>
                <a:hlinkClick r:id="rId5" tooltip="image source"/>
              </a:rPr>
              <a:t>Energy </a:t>
            </a:r>
            <a:r>
              <a:rPr lang="en-US" sz="1200" u="sng" kern="1200" dirty="0" err="1">
                <a:solidFill>
                  <a:schemeClr val="tx1"/>
                </a:solidFill>
                <a:effectLst/>
                <a:latin typeface="+mn-lt"/>
                <a:ea typeface="+mn-ea"/>
                <a:cs typeface="+mn-cs"/>
                <a:hlinkClick r:id="rId5" tooltip="image source"/>
              </a:rPr>
              <a:t>Education_Radiative</a:t>
            </a:r>
            <a:r>
              <a:rPr lang="en-US" sz="1200" u="sng" kern="1200" dirty="0">
                <a:solidFill>
                  <a:schemeClr val="tx1"/>
                </a:solidFill>
                <a:effectLst/>
                <a:latin typeface="+mn-lt"/>
                <a:ea typeface="+mn-ea"/>
                <a:cs typeface="+mn-cs"/>
                <a:hlinkClick r:id="rId5" tooltip="image source"/>
              </a:rPr>
              <a:t> Forcing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24</a:t>
            </a:fld>
            <a:endParaRPr lang="en-US"/>
          </a:p>
        </p:txBody>
      </p:sp>
    </p:spTree>
    <p:extLst>
      <p:ext uri="{BB962C8B-B14F-4D97-AF65-F5344CB8AC3E}">
        <p14:creationId xmlns:p14="http://schemas.microsoft.com/office/powerpoint/2010/main" val="224145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https://climate.nasa.gov/news/3072/direct-observations-confirm-that-humans-are-throwing-earths-energy-budget-off-balance/</a:t>
            </a:r>
          </a:p>
          <a:p>
            <a:endParaRPr lang="en-US" dirty="0"/>
          </a:p>
          <a:p>
            <a:r>
              <a:rPr lang="en-US" sz="1200" b="1" kern="1200" dirty="0">
                <a:solidFill>
                  <a:schemeClr val="tx1"/>
                </a:solidFill>
                <a:effectLst/>
                <a:latin typeface="+mn-lt"/>
                <a:ea typeface="+mn-ea"/>
                <a:cs typeface="+mn-cs"/>
              </a:rPr>
              <a:t>LESSON #5. Learning Objectives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Explain radiative forcing</a:t>
            </a:r>
          </a:p>
          <a:p>
            <a:pPr lvl="0"/>
            <a:r>
              <a:rPr lang="en-US" sz="1200" kern="1200" dirty="0">
                <a:solidFill>
                  <a:schemeClr val="tx1"/>
                </a:solidFill>
                <a:effectLst/>
                <a:latin typeface="+mn-lt"/>
                <a:ea typeface="+mn-ea"/>
                <a:cs typeface="+mn-cs"/>
              </a:rPr>
              <a:t>Identify 8 components of radiative forcing</a:t>
            </a:r>
          </a:p>
          <a:p>
            <a:pPr lvl="0"/>
            <a:r>
              <a:rPr lang="en-US" sz="1200" kern="1200" dirty="0">
                <a:solidFill>
                  <a:schemeClr val="tx1"/>
                </a:solidFill>
                <a:effectLst/>
                <a:latin typeface="+mn-lt"/>
                <a:ea typeface="+mn-ea"/>
                <a:cs typeface="+mn-cs"/>
              </a:rPr>
              <a:t>Determine which component is the most powerful or the components that are the most significant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a:t>
            </a:r>
            <a:r>
              <a:rPr lang="en-US" sz="1200" u="sng" kern="1200" dirty="0">
                <a:solidFill>
                  <a:schemeClr val="tx1"/>
                </a:solidFill>
                <a:effectLst/>
                <a:latin typeface="+mn-lt"/>
                <a:ea typeface="+mn-ea"/>
                <a:cs typeface="+mn-cs"/>
                <a:hlinkClick r:id="rId3"/>
              </a:rPr>
              <a:t>MIT Climate Explainers</a:t>
            </a:r>
            <a:r>
              <a:rPr lang="en-US" sz="1200" b="1" kern="1200" dirty="0">
                <a:solidFill>
                  <a:schemeClr val="tx1"/>
                </a:solidFill>
                <a:effectLst/>
                <a:latin typeface="+mn-lt"/>
                <a:ea typeface="+mn-ea"/>
                <a:cs typeface="+mn-cs"/>
              </a:rPr>
              <a:t>  or </a:t>
            </a:r>
            <a:r>
              <a:rPr lang="en-US" sz="1200" u="sng" kern="1200" dirty="0" err="1">
                <a:solidFill>
                  <a:schemeClr val="tx1"/>
                </a:solidFill>
                <a:effectLst/>
                <a:latin typeface="+mn-lt"/>
                <a:ea typeface="+mn-ea"/>
                <a:cs typeface="+mn-cs"/>
                <a:hlinkClick r:id="rId4"/>
              </a:rPr>
              <a:t>MIT_Climate</a:t>
            </a:r>
            <a:r>
              <a:rPr lang="en-US" sz="1200" u="sng" kern="1200" dirty="0">
                <a:solidFill>
                  <a:schemeClr val="tx1"/>
                </a:solidFill>
                <a:effectLst/>
                <a:latin typeface="+mn-lt"/>
                <a:ea typeface="+mn-ea"/>
                <a:cs typeface="+mn-cs"/>
                <a:hlinkClick r:id="rId4"/>
              </a:rPr>
              <a:t> Science, Risk &amp; Solutions Guide</a:t>
            </a:r>
            <a:r>
              <a:rPr lang="en-US" sz="1200" b="1" kern="1200" dirty="0">
                <a:solidFill>
                  <a:schemeClr val="tx1"/>
                </a:solidFill>
                <a:effectLst/>
                <a:latin typeface="+mn-lt"/>
                <a:ea typeface="+mn-ea"/>
                <a:cs typeface="+mn-cs"/>
              </a:rPr>
              <a:t> to examine one example of a climate forcing mechanism, called radiative forcing.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the graph below </a:t>
            </a:r>
            <a:r>
              <a:rPr lang="en-US" sz="1200" u="sng" kern="1200" dirty="0">
                <a:solidFill>
                  <a:schemeClr val="tx1"/>
                </a:solidFill>
                <a:effectLst/>
                <a:latin typeface="+mn-lt"/>
                <a:ea typeface="+mn-ea"/>
                <a:cs typeface="+mn-cs"/>
                <a:hlinkClick r:id="rId5" tooltip="image source"/>
              </a:rPr>
              <a:t>Energy </a:t>
            </a:r>
            <a:r>
              <a:rPr lang="en-US" sz="1200" u="sng" kern="1200" dirty="0" err="1">
                <a:solidFill>
                  <a:schemeClr val="tx1"/>
                </a:solidFill>
                <a:effectLst/>
                <a:latin typeface="+mn-lt"/>
                <a:ea typeface="+mn-ea"/>
                <a:cs typeface="+mn-cs"/>
                <a:hlinkClick r:id="rId5" tooltip="image source"/>
              </a:rPr>
              <a:t>Education_Radiative</a:t>
            </a:r>
            <a:r>
              <a:rPr lang="en-US" sz="1200" u="sng" kern="1200" dirty="0">
                <a:solidFill>
                  <a:schemeClr val="tx1"/>
                </a:solidFill>
                <a:effectLst/>
                <a:latin typeface="+mn-lt"/>
                <a:ea typeface="+mn-ea"/>
                <a:cs typeface="+mn-cs"/>
                <a:hlinkClick r:id="rId5" tooltip="image source"/>
              </a:rPr>
              <a:t> Forcing</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0000"/>
                    <a:lumOff val="80000"/>
                  </a:schemeClr>
                </a:solidFill>
                <a:hlinkClick r:id="rId6">
                  <a:extLst>
                    <a:ext uri="{A12FA001-AC4F-418D-AE19-62706E023703}">
                      <ahyp:hlinkClr xmlns:ahyp="http://schemas.microsoft.com/office/drawing/2018/hyperlinkcolor" val="tx"/>
                    </a:ext>
                  </a:extLst>
                </a:hlinkClick>
              </a:rPr>
              <a:t>https://www.e-education.psu.edu/meteo3/l2_p7.html</a:t>
            </a:r>
            <a:r>
              <a:rPr lang="en-US" sz="1200" dirty="0">
                <a:solidFill>
                  <a:schemeClr val="bg2">
                    <a:lumMod val="20000"/>
                    <a:lumOff val="80000"/>
                  </a:schemeClr>
                </a:solidFill>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25</a:t>
            </a:fld>
            <a:endParaRPr lang="en-US"/>
          </a:p>
        </p:txBody>
      </p:sp>
    </p:spTree>
    <p:extLst>
      <p:ext uri="{BB962C8B-B14F-4D97-AF65-F5344CB8AC3E}">
        <p14:creationId xmlns:p14="http://schemas.microsoft.com/office/powerpoint/2010/main" val="747426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#5. Learning Objectives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Explain radiative forcing</a:t>
            </a:r>
          </a:p>
          <a:p>
            <a:pPr lvl="0"/>
            <a:r>
              <a:rPr lang="en-US" sz="1200" kern="1200" dirty="0">
                <a:solidFill>
                  <a:schemeClr val="tx1"/>
                </a:solidFill>
                <a:effectLst/>
                <a:latin typeface="+mn-lt"/>
                <a:ea typeface="+mn-ea"/>
                <a:cs typeface="+mn-cs"/>
              </a:rPr>
              <a:t>Identify 8 components of radiative forcing</a:t>
            </a:r>
          </a:p>
          <a:p>
            <a:pPr lvl="0"/>
            <a:r>
              <a:rPr lang="en-US" sz="1200" kern="1200" dirty="0">
                <a:solidFill>
                  <a:schemeClr val="tx1"/>
                </a:solidFill>
                <a:effectLst/>
                <a:latin typeface="+mn-lt"/>
                <a:ea typeface="+mn-ea"/>
                <a:cs typeface="+mn-cs"/>
              </a:rPr>
              <a:t>Determine which component is the most powerful or the components that are the most significant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a:t>
            </a:r>
            <a:r>
              <a:rPr lang="en-US" sz="1200" u="sng" kern="1200" dirty="0">
                <a:solidFill>
                  <a:schemeClr val="tx1"/>
                </a:solidFill>
                <a:effectLst/>
                <a:latin typeface="+mn-lt"/>
                <a:ea typeface="+mn-ea"/>
                <a:cs typeface="+mn-cs"/>
                <a:hlinkClick r:id="rId3"/>
              </a:rPr>
              <a:t>MIT Climate Explainers</a:t>
            </a:r>
            <a:r>
              <a:rPr lang="en-US" sz="1200" b="1" kern="1200" dirty="0">
                <a:solidFill>
                  <a:schemeClr val="tx1"/>
                </a:solidFill>
                <a:effectLst/>
                <a:latin typeface="+mn-lt"/>
                <a:ea typeface="+mn-ea"/>
                <a:cs typeface="+mn-cs"/>
              </a:rPr>
              <a:t>  or </a:t>
            </a:r>
            <a:r>
              <a:rPr lang="en-US" sz="1200" u="sng" kern="1200" dirty="0" err="1">
                <a:solidFill>
                  <a:schemeClr val="tx1"/>
                </a:solidFill>
                <a:effectLst/>
                <a:latin typeface="+mn-lt"/>
                <a:ea typeface="+mn-ea"/>
                <a:cs typeface="+mn-cs"/>
                <a:hlinkClick r:id="rId4"/>
              </a:rPr>
              <a:t>MIT_Climate</a:t>
            </a:r>
            <a:r>
              <a:rPr lang="en-US" sz="1200" u="sng" kern="1200" dirty="0">
                <a:solidFill>
                  <a:schemeClr val="tx1"/>
                </a:solidFill>
                <a:effectLst/>
                <a:latin typeface="+mn-lt"/>
                <a:ea typeface="+mn-ea"/>
                <a:cs typeface="+mn-cs"/>
                <a:hlinkClick r:id="rId4"/>
              </a:rPr>
              <a:t> Science, Risk &amp; Solutions Guide</a:t>
            </a:r>
            <a:r>
              <a:rPr lang="en-US" sz="1200" b="1" kern="1200" dirty="0">
                <a:solidFill>
                  <a:schemeClr val="tx1"/>
                </a:solidFill>
                <a:effectLst/>
                <a:latin typeface="+mn-lt"/>
                <a:ea typeface="+mn-ea"/>
                <a:cs typeface="+mn-cs"/>
              </a:rPr>
              <a:t> to examine one example of a climate forcing mechanism, called radiative forcing.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the graph below </a:t>
            </a:r>
            <a:r>
              <a:rPr lang="en-US" sz="1200" u="sng" kern="1200" dirty="0">
                <a:solidFill>
                  <a:schemeClr val="tx1"/>
                </a:solidFill>
                <a:effectLst/>
                <a:latin typeface="+mn-lt"/>
                <a:ea typeface="+mn-ea"/>
                <a:cs typeface="+mn-cs"/>
                <a:hlinkClick r:id="rId5" tooltip="image source"/>
              </a:rPr>
              <a:t>Energy </a:t>
            </a:r>
            <a:r>
              <a:rPr lang="en-US" sz="1200" u="sng" kern="1200" dirty="0" err="1">
                <a:solidFill>
                  <a:schemeClr val="tx1"/>
                </a:solidFill>
                <a:effectLst/>
                <a:latin typeface="+mn-lt"/>
                <a:ea typeface="+mn-ea"/>
                <a:cs typeface="+mn-cs"/>
                <a:hlinkClick r:id="rId5" tooltip="image source"/>
              </a:rPr>
              <a:t>Education_Radiative</a:t>
            </a:r>
            <a:r>
              <a:rPr lang="en-US" sz="1200" u="sng" kern="1200" dirty="0">
                <a:solidFill>
                  <a:schemeClr val="tx1"/>
                </a:solidFill>
                <a:effectLst/>
                <a:latin typeface="+mn-lt"/>
                <a:ea typeface="+mn-ea"/>
                <a:cs typeface="+mn-cs"/>
                <a:hlinkClick r:id="rId5" tooltip="image source"/>
              </a:rPr>
              <a:t> Forcing</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0000"/>
                    <a:lumOff val="80000"/>
                  </a:schemeClr>
                </a:solidFill>
                <a:hlinkClick r:id="rId6">
                  <a:extLst>
                    <a:ext uri="{A12FA001-AC4F-418D-AE19-62706E023703}">
                      <ahyp:hlinkClr xmlns:ahyp="http://schemas.microsoft.com/office/drawing/2018/hyperlinkcolor" val="tx"/>
                    </a:ext>
                  </a:extLst>
                </a:hlinkClick>
              </a:rPr>
              <a:t>https://www.e-education.psu.edu/meteo3/l2_p7.html</a:t>
            </a:r>
            <a:r>
              <a:rPr lang="en-US" sz="1200" dirty="0">
                <a:solidFill>
                  <a:schemeClr val="bg2">
                    <a:lumMod val="20000"/>
                    <a:lumOff val="80000"/>
                  </a:schemeClr>
                </a:solidFill>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920CE8-90C3-4266-A910-834C32787C74}" type="slidenum">
              <a:rPr lang="en-US" smtClean="0"/>
              <a:t>26</a:t>
            </a:fld>
            <a:endParaRPr lang="en-US"/>
          </a:p>
        </p:txBody>
      </p:sp>
    </p:spTree>
    <p:extLst>
      <p:ext uri="{BB962C8B-B14F-4D97-AF65-F5344CB8AC3E}">
        <p14:creationId xmlns:p14="http://schemas.microsoft.com/office/powerpoint/2010/main" val="1590729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#5 ASSESSMENT_ You explain the concept of radiative forcing to a friend.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tell them that radiative forcing is the difference between the amount of incoming solar radiation that strikes the Earth's surface and the amount of long wave radiation that is reflected back to space.</a:t>
            </a:r>
          </a:p>
          <a:p>
            <a:pPr lvl="0"/>
            <a:r>
              <a:rPr lang="en-US" sz="1200" kern="1200" dirty="0">
                <a:solidFill>
                  <a:schemeClr val="tx1"/>
                </a:solidFill>
                <a:effectLst/>
                <a:latin typeface="+mn-lt"/>
                <a:ea typeface="+mn-ea"/>
                <a:cs typeface="+mn-cs"/>
              </a:rPr>
              <a:t>You also tell your friend, that based on their ability to trap outgoing longwave radiation, carbon dioxide and other greenhouse gases (such as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(methane) function as a heavy winter blanket thereby keeping the Earth warm.</a:t>
            </a:r>
          </a:p>
          <a:p>
            <a:pPr lvl="0"/>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True or False: </a:t>
            </a:r>
            <a:r>
              <a:rPr lang="en-US" sz="1200" kern="1200" dirty="0">
                <a:solidFill>
                  <a:schemeClr val="tx1"/>
                </a:solidFill>
                <a:effectLst/>
                <a:latin typeface="+mn-lt"/>
                <a:ea typeface="+mn-ea"/>
                <a:cs typeface="+mn-cs"/>
              </a:rPr>
              <a:t>You simplify the concept of radiative forcing to the statement--"radiation in, radiation out" which is the same as "Power coming into Earth - Power leaving the Earth = Radiative Forcing Amount."</a:t>
            </a:r>
          </a:p>
        </p:txBody>
      </p:sp>
      <p:sp>
        <p:nvSpPr>
          <p:cNvPr id="4" name="Slide Number Placeholder 3"/>
          <p:cNvSpPr>
            <a:spLocks noGrp="1"/>
          </p:cNvSpPr>
          <p:nvPr>
            <p:ph type="sldNum" sz="quarter" idx="5"/>
          </p:nvPr>
        </p:nvSpPr>
        <p:spPr/>
        <p:txBody>
          <a:bodyPr/>
          <a:lstStyle/>
          <a:p>
            <a:fld id="{6C920CE8-90C3-4266-A910-834C32787C74}" type="slidenum">
              <a:rPr lang="en-US" smtClean="0"/>
              <a:t>27</a:t>
            </a:fld>
            <a:endParaRPr lang="en-US"/>
          </a:p>
        </p:txBody>
      </p:sp>
    </p:spTree>
    <p:extLst>
      <p:ext uri="{BB962C8B-B14F-4D97-AF65-F5344CB8AC3E}">
        <p14:creationId xmlns:p14="http://schemas.microsoft.com/office/powerpoint/2010/main" val="3794065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https://climatekids.nasa.gov/greenhouse-cards/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Earth's climate is a natural phenomenon and is studied by scientists from many disciplines. Three main drivers determine how the climate system behaves -- forcings, feedbacks, and tipping points.</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the website </a:t>
            </a:r>
            <a:r>
              <a:rPr lang="en-US" sz="1200" b="1" u="sng" kern="1200" dirty="0">
                <a:solidFill>
                  <a:schemeClr val="tx1"/>
                </a:solidFill>
                <a:effectLst/>
                <a:latin typeface="+mn-lt"/>
                <a:ea typeface="+mn-ea"/>
                <a:cs typeface="+mn-cs"/>
                <a:hlinkClick r:id="rId3"/>
              </a:rPr>
              <a:t>https://climate.nasa.gov/nasa_science/science/</a:t>
            </a:r>
            <a:r>
              <a:rPr lang="en-US" sz="1200" b="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920CE8-90C3-4266-A910-834C32787C74}" type="slidenum">
              <a:rPr lang="en-US" smtClean="0"/>
              <a:t>28</a:t>
            </a:fld>
            <a:endParaRPr lang="en-US"/>
          </a:p>
        </p:txBody>
      </p:sp>
    </p:spTree>
    <p:extLst>
      <p:ext uri="{BB962C8B-B14F-4D97-AF65-F5344CB8AC3E}">
        <p14:creationId xmlns:p14="http://schemas.microsoft.com/office/powerpoint/2010/main" val="904814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https://climatekids.nasa.gov/greenhouse-cards/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Earth's climate is a natural phenomenon and is studied by scientists from many disciplines. Three main drivers determine how the climate system behaves -- forcings, feedbacks, and tipping points.</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the website </a:t>
            </a:r>
            <a:r>
              <a:rPr lang="en-US" sz="1200" b="1" u="sng" kern="1200" dirty="0">
                <a:solidFill>
                  <a:schemeClr val="tx1"/>
                </a:solidFill>
                <a:effectLst/>
                <a:latin typeface="+mn-lt"/>
                <a:ea typeface="+mn-ea"/>
                <a:cs typeface="+mn-cs"/>
                <a:hlinkClick r:id="rId3"/>
              </a:rPr>
              <a:t>https://climate.nasa.gov/nasa_science/science/</a:t>
            </a: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Students: Navigate to the website </a:t>
            </a:r>
            <a:r>
              <a:rPr lang="en-US" sz="1200" b="1" u="sng" kern="1200" dirty="0">
                <a:solidFill>
                  <a:schemeClr val="accent2"/>
                </a:solidFill>
                <a:effectLst/>
                <a:latin typeface="+mn-lt"/>
                <a:ea typeface="+mn-ea"/>
                <a:cs typeface="+mn-cs"/>
              </a:rPr>
              <a:t>https://www.e-education.psu.edu/meteo3/l2_p7.html </a:t>
            </a:r>
          </a:p>
          <a:p>
            <a:endParaRPr lang="en-US" sz="1200" kern="1200" dirty="0">
              <a:solidFill>
                <a:schemeClr val="accent2"/>
              </a:solidFill>
              <a:effectLst/>
              <a:latin typeface="+mn-lt"/>
              <a:ea typeface="+mn-ea"/>
              <a:cs typeface="+mn-cs"/>
            </a:endParaRPr>
          </a:p>
          <a:p>
            <a:r>
              <a:rPr lang="en-US" sz="1200" b="1" kern="1200" dirty="0">
                <a:solidFill>
                  <a:schemeClr val="tx1"/>
                </a:solidFill>
                <a:effectLst/>
                <a:latin typeface="+mn-lt"/>
                <a:ea typeface="+mn-ea"/>
                <a:cs typeface="+mn-cs"/>
              </a:rPr>
              <a:t>Students: Watch this video</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4"/>
              </a:rPr>
              <a:t>What are the main greenhouse gases?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920CE8-90C3-4266-A910-834C32787C74}" type="slidenum">
              <a:rPr lang="en-US" smtClean="0"/>
              <a:t>29</a:t>
            </a:fld>
            <a:endParaRPr lang="en-US"/>
          </a:p>
        </p:txBody>
      </p:sp>
    </p:spTree>
    <p:extLst>
      <p:ext uri="{BB962C8B-B14F-4D97-AF65-F5344CB8AC3E}">
        <p14:creationId xmlns:p14="http://schemas.microsoft.com/office/powerpoint/2010/main" val="357695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a:t>
            </a:fld>
            <a:endParaRPr lang="en-US"/>
          </a:p>
        </p:txBody>
      </p:sp>
    </p:spTree>
    <p:extLst>
      <p:ext uri="{BB962C8B-B14F-4D97-AF65-F5344CB8AC3E}">
        <p14:creationId xmlns:p14="http://schemas.microsoft.com/office/powerpoint/2010/main" val="865612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https://climatekids.nasa.gov/greenhouse-cards/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Earth's climate is a natural phenomenon and is studied by scientists from many disciplines. Three main drivers determine how the climate system behaves -- forcings, feedbacks, and tipping points.</a:t>
            </a:r>
          </a:p>
          <a:p>
            <a:r>
              <a:rPr lang="en-US" sz="1200" b="1"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Navigate to the website </a:t>
            </a:r>
            <a:r>
              <a:rPr lang="en-US" sz="1200" b="1" u="sng" kern="1200" dirty="0">
                <a:solidFill>
                  <a:schemeClr val="tx1"/>
                </a:solidFill>
                <a:effectLst/>
                <a:latin typeface="+mn-lt"/>
                <a:ea typeface="+mn-ea"/>
                <a:cs typeface="+mn-cs"/>
                <a:hlinkClick r:id="rId3"/>
              </a:rPr>
              <a:t>https://climate.nasa.gov/nasa_science/science/</a:t>
            </a:r>
            <a:r>
              <a:rPr lang="en-US" sz="1200" b="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Watch this video</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4"/>
              </a:rPr>
              <a:t>What are the main greenhouse gases?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https://www.kqed.org/quest/73097/what-are-greenhouse-gases-and-where-do-they-come-from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Now we are going to review each GHG starting with water vapor!</a:t>
            </a:r>
          </a:p>
        </p:txBody>
      </p:sp>
      <p:sp>
        <p:nvSpPr>
          <p:cNvPr id="4" name="Slide Number Placeholder 3"/>
          <p:cNvSpPr>
            <a:spLocks noGrp="1"/>
          </p:cNvSpPr>
          <p:nvPr>
            <p:ph type="sldNum" sz="quarter" idx="5"/>
          </p:nvPr>
        </p:nvSpPr>
        <p:spPr/>
        <p:txBody>
          <a:bodyPr/>
          <a:lstStyle/>
          <a:p>
            <a:fld id="{6C920CE8-90C3-4266-A910-834C32787C74}" type="slidenum">
              <a:rPr lang="en-US" smtClean="0"/>
              <a:t>30</a:t>
            </a:fld>
            <a:endParaRPr lang="en-US"/>
          </a:p>
        </p:txBody>
      </p:sp>
    </p:spTree>
    <p:extLst>
      <p:ext uri="{BB962C8B-B14F-4D97-AF65-F5344CB8AC3E}">
        <p14:creationId xmlns:p14="http://schemas.microsoft.com/office/powerpoint/2010/main" val="2893967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https://climate.nasa.gov/ask-nasa-climate/3143/steamy-relationships-how-atmospheric-water-vapor-amplifies-earths-greenhouse-effect/#:~:text=Water%20vapor%20is%20Earth's%20most,gases%20keep%20our%20planet%20livable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0000"/>
                    <a:lumOff val="80000"/>
                  </a:schemeClr>
                </a:solidFill>
                <a:hlinkClick r:id="rId3">
                  <a:extLst>
                    <a:ext uri="{A12FA001-AC4F-418D-AE19-62706E023703}">
                      <ahyp:hlinkClr xmlns:ahyp="http://schemas.microsoft.com/office/drawing/2018/hyperlinkcolor" val="tx"/>
                    </a:ext>
                  </a:extLst>
                </a:hlinkClick>
              </a:rPr>
              <a:t>https://www.e-education.psu.edu/meteo3/l2_p7.html</a:t>
            </a:r>
            <a:r>
              <a:rPr lang="en-US" sz="1200" dirty="0">
                <a:solidFill>
                  <a:schemeClr val="bg2">
                    <a:lumMod val="20000"/>
                    <a:lumOff val="80000"/>
                  </a:schemeClr>
                </a:solidFill>
              </a:rPr>
              <a:t> </a:t>
            </a:r>
          </a:p>
          <a:p>
            <a:endParaRPr lang="en-US" dirty="0"/>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31</a:t>
            </a:fld>
            <a:endParaRPr lang="en-US"/>
          </a:p>
        </p:txBody>
      </p:sp>
    </p:spTree>
    <p:extLst>
      <p:ext uri="{BB962C8B-B14F-4D97-AF65-F5344CB8AC3E}">
        <p14:creationId xmlns:p14="http://schemas.microsoft.com/office/powerpoint/2010/main" val="259671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https://gml.noaa.gov/ccgg/trends/</a:t>
            </a:r>
          </a:p>
          <a:p>
            <a:endParaRPr lang="en-US" dirty="0"/>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32</a:t>
            </a:fld>
            <a:endParaRPr lang="en-US"/>
          </a:p>
        </p:txBody>
      </p:sp>
    </p:spTree>
    <p:extLst>
      <p:ext uri="{BB962C8B-B14F-4D97-AF65-F5344CB8AC3E}">
        <p14:creationId xmlns:p14="http://schemas.microsoft.com/office/powerpoint/2010/main" val="3901758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https://www.noaa.gov/news-release/increase-in-atmospheric-methane-set-another-record-during-2021</a:t>
            </a:r>
          </a:p>
          <a:p>
            <a:endParaRPr lang="en-US" dirty="0"/>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33</a:t>
            </a:fld>
            <a:endParaRPr lang="en-US"/>
          </a:p>
        </p:txBody>
      </p:sp>
    </p:spTree>
    <p:extLst>
      <p:ext uri="{BB962C8B-B14F-4D97-AF65-F5344CB8AC3E}">
        <p14:creationId xmlns:p14="http://schemas.microsoft.com/office/powerpoint/2010/main" val="2884213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https://ozonewatch.gsfc.nasa.gov/</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34</a:t>
            </a:fld>
            <a:endParaRPr lang="en-US"/>
          </a:p>
        </p:txBody>
      </p:sp>
    </p:spTree>
    <p:extLst>
      <p:ext uri="{BB962C8B-B14F-4D97-AF65-F5344CB8AC3E}">
        <p14:creationId xmlns:p14="http://schemas.microsoft.com/office/powerpoint/2010/main" val="3334714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https://www.nature.com/articles/s41586-020-2780-0</a:t>
            </a:r>
          </a:p>
          <a:p>
            <a:r>
              <a:rPr lang="en-US" dirty="0"/>
              <a:t>https://www.epa.gov/climate-indicators/climate-change-indicators-atmospheric-concentrations-greenhouse-gases</a:t>
            </a:r>
          </a:p>
        </p:txBody>
      </p:sp>
      <p:sp>
        <p:nvSpPr>
          <p:cNvPr id="4" name="Slide Number Placeholder 3"/>
          <p:cNvSpPr>
            <a:spLocks noGrp="1"/>
          </p:cNvSpPr>
          <p:nvPr>
            <p:ph type="sldNum" sz="quarter" idx="5"/>
          </p:nvPr>
        </p:nvSpPr>
        <p:spPr/>
        <p:txBody>
          <a:bodyPr/>
          <a:lstStyle/>
          <a:p>
            <a:fld id="{6C920CE8-90C3-4266-A910-834C32787C74}" type="slidenum">
              <a:rPr lang="en-US" smtClean="0"/>
              <a:t>35</a:t>
            </a:fld>
            <a:endParaRPr lang="en-US"/>
          </a:p>
        </p:txBody>
      </p:sp>
    </p:spTree>
    <p:extLst>
      <p:ext uri="{BB962C8B-B14F-4D97-AF65-F5344CB8AC3E}">
        <p14:creationId xmlns:p14="http://schemas.microsoft.com/office/powerpoint/2010/main" val="3257898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produced naturally? If yes, 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gas man-made? If yes, how do humans produce this gas?</a:t>
            </a:r>
          </a:p>
          <a:p>
            <a:r>
              <a:rPr lang="en-US" dirty="0"/>
              <a:t>How is this gas useful to life on Earth?</a:t>
            </a:r>
          </a:p>
          <a:p>
            <a:r>
              <a:rPr lang="en-US" dirty="0"/>
              <a:t>How is this gas harmful to life on Earth?</a:t>
            </a:r>
          </a:p>
          <a:p>
            <a:endParaRPr lang="en-US" dirty="0"/>
          </a:p>
          <a:p>
            <a:r>
              <a:rPr lang="en-US" dirty="0"/>
              <a:t>https://climate.mit.edu/ask-mit/what-concentration-cfcs-atmosphere-and-how-much-do-they-contribute-global-warming</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36</a:t>
            </a:fld>
            <a:endParaRPr lang="en-US"/>
          </a:p>
        </p:txBody>
      </p:sp>
    </p:spTree>
    <p:extLst>
      <p:ext uri="{BB962C8B-B14F-4D97-AF65-F5344CB8AC3E}">
        <p14:creationId xmlns:p14="http://schemas.microsoft.com/office/powerpoint/2010/main" val="4291535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https://climatekids.nasa.gov/greenhouse-cards/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#6_ASSESSMENT_1A_List the big six GHG!</a:t>
            </a:r>
          </a:p>
          <a:p>
            <a:r>
              <a:rPr lang="en-US" sz="1200" b="1" kern="1200" dirty="0">
                <a:solidFill>
                  <a:schemeClr val="tx1"/>
                </a:solidFill>
                <a:effectLst/>
                <a:latin typeface="+mn-lt"/>
                <a:ea typeface="+mn-ea"/>
                <a:cs typeface="+mn-cs"/>
              </a:rPr>
              <a:t>1.</a:t>
            </a:r>
          </a:p>
          <a:p>
            <a:r>
              <a:rPr lang="en-US" sz="1200" b="1" kern="1200" dirty="0">
                <a:solidFill>
                  <a:schemeClr val="tx1"/>
                </a:solidFill>
                <a:effectLst/>
                <a:latin typeface="+mn-lt"/>
                <a:ea typeface="+mn-ea"/>
                <a:cs typeface="+mn-cs"/>
              </a:rPr>
              <a:t>2.</a:t>
            </a:r>
          </a:p>
          <a:p>
            <a:r>
              <a:rPr lang="en-US" sz="1200" b="1" kern="1200" dirty="0">
                <a:solidFill>
                  <a:schemeClr val="tx1"/>
                </a:solidFill>
                <a:effectLst/>
                <a:latin typeface="+mn-lt"/>
                <a:ea typeface="+mn-ea"/>
                <a:cs typeface="+mn-cs"/>
              </a:rPr>
              <a:t>3.</a:t>
            </a:r>
          </a:p>
          <a:p>
            <a:r>
              <a:rPr lang="en-US" sz="1200" b="1" kern="1200" dirty="0">
                <a:solidFill>
                  <a:schemeClr val="tx1"/>
                </a:solidFill>
                <a:effectLst/>
                <a:latin typeface="+mn-lt"/>
                <a:ea typeface="+mn-ea"/>
                <a:cs typeface="+mn-cs"/>
              </a:rPr>
              <a:t>4.</a:t>
            </a:r>
          </a:p>
          <a:p>
            <a:r>
              <a:rPr lang="en-US" sz="1200" b="1" kern="1200" dirty="0">
                <a:solidFill>
                  <a:schemeClr val="tx1"/>
                </a:solidFill>
                <a:effectLst/>
                <a:latin typeface="+mn-lt"/>
                <a:ea typeface="+mn-ea"/>
                <a:cs typeface="+mn-cs"/>
              </a:rPr>
              <a:t>5.</a:t>
            </a:r>
          </a:p>
          <a:p>
            <a:r>
              <a:rPr lang="en-US" sz="1200" b="1" kern="1200" dirty="0">
                <a:solidFill>
                  <a:schemeClr val="tx1"/>
                </a:solidFill>
                <a:effectLst/>
                <a:latin typeface="+mn-lt"/>
                <a:ea typeface="+mn-ea"/>
                <a:cs typeface="+mn-cs"/>
              </a:rPr>
              <a:t>6.</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37</a:t>
            </a:fld>
            <a:endParaRPr lang="en-US"/>
          </a:p>
        </p:txBody>
      </p:sp>
    </p:spTree>
    <p:extLst>
      <p:ext uri="{BB962C8B-B14F-4D97-AF65-F5344CB8AC3E}">
        <p14:creationId xmlns:p14="http://schemas.microsoft.com/office/powerpoint/2010/main" val="3130540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#6_ ASSESSMENT_1B_ Review the graph below and have this exchange with your friends.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tell your friends that we (humanity) should ignore the low atmospheric concentrations of methane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from fracking and oil drilling sites and cattle and other ruminant animals, nitrous oxide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from fossil fuel combustion, lightning, agriculture, and microbial processes, and man-made fluorinated gases (F-gas).</a:t>
            </a:r>
          </a:p>
          <a:p>
            <a:pPr lvl="0"/>
            <a:r>
              <a:rPr lang="en-US" sz="1200" kern="1200" dirty="0">
                <a:solidFill>
                  <a:schemeClr val="tx1"/>
                </a:solidFill>
                <a:effectLst/>
                <a:latin typeface="+mn-lt"/>
                <a:ea typeface="+mn-ea"/>
                <a:cs typeface="+mn-cs"/>
              </a:rPr>
              <a:t>Your friends question your statement and ask why should we ignore the contribution of the greenhouse gases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F-gases to global warming.</a:t>
            </a:r>
          </a:p>
          <a:p>
            <a:pPr lvl="0"/>
            <a:r>
              <a:rPr lang="en-US" sz="1200" kern="1200" dirty="0">
                <a:solidFill>
                  <a:schemeClr val="tx1"/>
                </a:solidFill>
                <a:effectLst/>
                <a:latin typeface="+mn-lt"/>
                <a:ea typeface="+mn-ea"/>
                <a:cs typeface="+mn-cs"/>
              </a:rPr>
              <a:t>You answer that because the percentages of methane (CH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nitrous oxide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and fluorinated gases (F-gas) are so small that they have no effect on radiative forcing.</a:t>
            </a:r>
          </a:p>
          <a:p>
            <a:pPr lvl="0"/>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True or False</a:t>
            </a:r>
            <a:r>
              <a:rPr lang="en-US" sz="1200" kern="1200" dirty="0">
                <a:solidFill>
                  <a:schemeClr val="tx1"/>
                </a:solidFill>
                <a:effectLst/>
                <a:latin typeface="+mn-lt"/>
                <a:ea typeface="+mn-ea"/>
                <a:cs typeface="+mn-cs"/>
              </a:rPr>
              <a:t>: Your reasoning is correct because you know that CO</a:t>
            </a:r>
            <a:r>
              <a:rPr lang="en-US" sz="1200" kern="1200" baseline="-25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is the </a:t>
            </a:r>
            <a:r>
              <a:rPr lang="en-US" sz="1200" i="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greenhouse gas that affects radiative forcing.</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38</a:t>
            </a:fld>
            <a:endParaRPr lang="en-US"/>
          </a:p>
        </p:txBody>
      </p:sp>
    </p:spTree>
    <p:extLst>
      <p:ext uri="{BB962C8B-B14F-4D97-AF65-F5344CB8AC3E}">
        <p14:creationId xmlns:p14="http://schemas.microsoft.com/office/powerpoint/2010/main" val="1382493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source: </a:t>
            </a:r>
            <a:r>
              <a:rPr lang="en-US" sz="1200" u="sng" kern="1200" dirty="0">
                <a:solidFill>
                  <a:schemeClr val="tx1"/>
                </a:solidFill>
                <a:effectLst/>
                <a:latin typeface="+mn-lt"/>
                <a:ea typeface="+mn-ea"/>
                <a:cs typeface="+mn-cs"/>
                <a:hlinkClick r:id="rId3"/>
              </a:rPr>
              <a:t>NASA Climate Time Machine_2022</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https://climate.nasa.gov/interactives/climate-time-machine</a:t>
            </a:r>
          </a:p>
          <a:p>
            <a:pPr lvl="1"/>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Students: OPTIONAL REVIEW </a:t>
            </a:r>
            <a:r>
              <a:rPr lang="en-US" sz="1200" u="sng" kern="1200" dirty="0">
                <a:solidFill>
                  <a:schemeClr val="tx1"/>
                </a:solidFill>
                <a:effectLst/>
                <a:latin typeface="+mn-lt"/>
                <a:ea typeface="+mn-ea"/>
                <a:cs typeface="+mn-cs"/>
                <a:hlinkClick r:id="rId4"/>
              </a:rPr>
              <a:t>NASA </a:t>
            </a:r>
            <a:r>
              <a:rPr lang="en-US" sz="1200" u="sng" kern="1200" dirty="0" err="1">
                <a:solidFill>
                  <a:schemeClr val="tx1"/>
                </a:solidFill>
                <a:effectLst/>
                <a:latin typeface="+mn-lt"/>
                <a:ea typeface="+mn-ea"/>
                <a:cs typeface="+mn-cs"/>
                <a:hlinkClick r:id="rId4"/>
              </a:rPr>
              <a:t>website_Understanding</a:t>
            </a:r>
            <a:r>
              <a:rPr lang="en-US" sz="1200" u="sng" kern="1200" dirty="0">
                <a:solidFill>
                  <a:schemeClr val="tx1"/>
                </a:solidFill>
                <a:effectLst/>
                <a:latin typeface="+mn-lt"/>
                <a:ea typeface="+mn-ea"/>
                <a:cs typeface="+mn-cs"/>
                <a:hlinkClick r:id="rId4"/>
              </a:rPr>
              <a:t> our planet to benefit humankind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39</a:t>
            </a:fld>
            <a:endParaRPr lang="en-US"/>
          </a:p>
        </p:txBody>
      </p:sp>
    </p:spTree>
    <p:extLst>
      <p:ext uri="{BB962C8B-B14F-4D97-AF65-F5344CB8AC3E}">
        <p14:creationId xmlns:p14="http://schemas.microsoft.com/office/powerpoint/2010/main" val="101523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4</a:t>
            </a:fld>
            <a:endParaRPr lang="en-US"/>
          </a:p>
        </p:txBody>
      </p:sp>
    </p:spTree>
    <p:extLst>
      <p:ext uri="{BB962C8B-B14F-4D97-AF65-F5344CB8AC3E}">
        <p14:creationId xmlns:p14="http://schemas.microsoft.com/office/powerpoint/2010/main" val="3698768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LESSON #7 ASSESSMENT</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Students: Click on the interactive link for global temperature</a:t>
            </a:r>
            <a:r>
              <a:rPr lang="en-US" sz="1200" kern="1200" dirty="0">
                <a:solidFill>
                  <a:schemeClr val="tx1"/>
                </a:solidFill>
                <a:effectLst/>
                <a:latin typeface="+mn-lt"/>
                <a:ea typeface="+mn-ea"/>
                <a:cs typeface="+mn-cs"/>
              </a:rPr>
              <a:t>. What happened to global temperature from 1884 to 2021?</a:t>
            </a:r>
          </a:p>
          <a:p>
            <a:pPr lvl="1"/>
            <a:r>
              <a:rPr lang="en-US" sz="1200" b="0" kern="1200" dirty="0">
                <a:solidFill>
                  <a:schemeClr val="tx1"/>
                </a:solidFill>
                <a:effectLst/>
                <a:latin typeface="+mn-lt"/>
                <a:ea typeface="+mn-ea"/>
                <a:cs typeface="+mn-cs"/>
              </a:rPr>
              <a:t>Increased</a:t>
            </a:r>
          </a:p>
          <a:p>
            <a:pPr lvl="1"/>
            <a:r>
              <a:rPr lang="en-US" sz="1200" kern="1200" dirty="0">
                <a:solidFill>
                  <a:schemeClr val="tx1"/>
                </a:solidFill>
                <a:effectLst/>
                <a:latin typeface="+mn-lt"/>
                <a:ea typeface="+mn-ea"/>
                <a:cs typeface="+mn-cs"/>
              </a:rPr>
              <a:t>Decreased</a:t>
            </a:r>
          </a:p>
          <a:p>
            <a:pPr lvl="1"/>
            <a:r>
              <a:rPr lang="en-US" sz="1200" kern="1200" dirty="0">
                <a:solidFill>
                  <a:schemeClr val="tx1"/>
                </a:solidFill>
                <a:effectLst/>
                <a:latin typeface="+mn-lt"/>
                <a:ea typeface="+mn-ea"/>
                <a:cs typeface="+mn-cs"/>
              </a:rPr>
              <a:t>Stayed the same</a:t>
            </a:r>
          </a:p>
          <a:p>
            <a:pPr lvl="1"/>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Students: Click on the interactive link for carbon dioxide from 2002 to 2022.</a:t>
            </a:r>
            <a:r>
              <a:rPr lang="en-US" sz="1200" kern="1200" dirty="0">
                <a:solidFill>
                  <a:schemeClr val="tx1"/>
                </a:solidFill>
                <a:effectLst/>
                <a:latin typeface="+mn-lt"/>
                <a:ea typeface="+mn-ea"/>
                <a:cs typeface="+mn-cs"/>
              </a:rPr>
              <a:t> What happened to levels of carbon dioxide from 2002 to 2022?</a:t>
            </a:r>
          </a:p>
          <a:p>
            <a:pPr lvl="1"/>
            <a:r>
              <a:rPr lang="en-US" sz="1200" b="0" kern="1200" dirty="0">
                <a:solidFill>
                  <a:schemeClr val="tx1"/>
                </a:solidFill>
                <a:effectLst/>
                <a:latin typeface="+mn-lt"/>
                <a:ea typeface="+mn-ea"/>
                <a:cs typeface="+mn-cs"/>
              </a:rPr>
              <a:t>Increased</a:t>
            </a:r>
          </a:p>
          <a:p>
            <a:pPr lvl="1"/>
            <a:r>
              <a:rPr lang="en-US" sz="1200" b="0"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ecreased</a:t>
            </a:r>
            <a:endParaRPr lang="en-US" sz="1200" b="1"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Stayed the same</a:t>
            </a:r>
          </a:p>
          <a:p>
            <a:pPr lvl="1"/>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Students: Click on the interactive link for sea ice</a:t>
            </a:r>
            <a:r>
              <a:rPr lang="en-US" sz="1200" b="0" kern="1200" dirty="0">
                <a:solidFill>
                  <a:schemeClr val="tx1"/>
                </a:solidFill>
                <a:effectLst/>
                <a:latin typeface="+mn-lt"/>
                <a:ea typeface="+mn-ea"/>
                <a:cs typeface="+mn-cs"/>
              </a:rPr>
              <a:t>. Since 1979 what happened to levels of perennial sea ice?</a:t>
            </a:r>
          </a:p>
          <a:p>
            <a:pPr lvl="1"/>
            <a:r>
              <a:rPr lang="en-US" sz="1200" kern="1200" dirty="0">
                <a:solidFill>
                  <a:schemeClr val="tx1"/>
                </a:solidFill>
                <a:effectLst/>
                <a:latin typeface="+mn-lt"/>
                <a:ea typeface="+mn-ea"/>
                <a:cs typeface="+mn-cs"/>
              </a:rPr>
              <a:t>Increased</a:t>
            </a:r>
          </a:p>
          <a:p>
            <a:pPr lvl="1"/>
            <a:r>
              <a:rPr lang="en-US" sz="1200" b="0" kern="1200" dirty="0">
                <a:solidFill>
                  <a:schemeClr val="tx1"/>
                </a:solidFill>
                <a:effectLst/>
                <a:latin typeface="+mn-lt"/>
                <a:ea typeface="+mn-ea"/>
                <a:cs typeface="+mn-cs"/>
              </a:rPr>
              <a:t>Decreased</a:t>
            </a:r>
          </a:p>
          <a:p>
            <a:pPr lvl="1"/>
            <a:r>
              <a:rPr lang="en-US" sz="1200" kern="1200" dirty="0">
                <a:solidFill>
                  <a:schemeClr val="tx1"/>
                </a:solidFill>
                <a:effectLst/>
                <a:latin typeface="+mn-lt"/>
                <a:ea typeface="+mn-ea"/>
                <a:cs typeface="+mn-cs"/>
              </a:rPr>
              <a:t>Stayed the same</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40</a:t>
            </a:fld>
            <a:endParaRPr lang="en-US"/>
          </a:p>
        </p:txBody>
      </p:sp>
    </p:spTree>
    <p:extLst>
      <p:ext uri="{BB962C8B-B14F-4D97-AF65-F5344CB8AC3E}">
        <p14:creationId xmlns:p14="http://schemas.microsoft.com/office/powerpoint/2010/main" val="1484835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Using Models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science, models often represent a hypothesis about how a system works. Recall that Whittaker’s Biome Model represents the global distribution of terrestrial biomes relative to the Earth’s mean annual temperature (MAT) and mean annual precipitation (MAP) – two factors related closely to climate.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Write down your thoughts and answer the following questions in the space provided. Make sure that each answer is between 50 and 100 words.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Explain the ecological concept that Whittaker’s Biome Model represents in terms of:</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the x-axis and the y-axis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 the relationship between the x-axis and the y-axis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 the general environmental features of biomes</a:t>
            </a:r>
            <a:endParaRPr lang="en-US" sz="16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Pick one biome, name the selected biome, and describe how MAT and MAP vary over the biome. You may want to figure out the range of temperature (maximum and minimum) and the range of precipitation (maximum and minimum) for the biome.</a:t>
            </a:r>
            <a:endParaRPr lang="en-US" sz="16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Using the biome you described in question #2, predict and describe what might change in this biome’s environmental features if the global temperature increased or decreased by 1.5⁰ Celsius (2.7⁰Fahrenheit)?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Identify how the changes might be an advantage or a disadvantage to a population of plants, animals, insects and/or humans in the biome. Discuss the specific evidence supports your claim that the change was an advantage or a disadvantage to one group of living organisms, insects for example.</a:t>
            </a:r>
            <a:endParaRPr lang="en-US" sz="16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 Describe how you used Whittaker’s Biome Model to predict the effect of global temperature on the environmental features of the biome you described in question #3. </a:t>
            </a: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920CE8-90C3-4266-A910-834C32787C74}" type="slidenum">
              <a:rPr lang="en-US" smtClean="0"/>
              <a:t>41</a:t>
            </a:fld>
            <a:endParaRPr lang="en-US"/>
          </a:p>
        </p:txBody>
      </p:sp>
    </p:spTree>
    <p:extLst>
      <p:ext uri="{BB962C8B-B14F-4D97-AF65-F5344CB8AC3E}">
        <p14:creationId xmlns:p14="http://schemas.microsoft.com/office/powerpoint/2010/main" val="1220767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Question: Why does the well-established temperature-size rule for insects create a conundrum for ecologists? How will this affect range expansion of </a:t>
            </a:r>
            <a:r>
              <a:rPr lang="en-US" sz="1200" u="none" strike="noStrike" kern="1200" dirty="0" err="1">
                <a:solidFill>
                  <a:schemeClr val="tx1"/>
                </a:solidFill>
                <a:effectLst/>
                <a:latin typeface="+mn-lt"/>
                <a:ea typeface="+mn-ea"/>
                <a:cs typeface="+mn-cs"/>
              </a:rPr>
              <a:t>ecothermic</a:t>
            </a:r>
            <a:r>
              <a:rPr lang="en-US" sz="1200" u="none" strike="noStrike" kern="1200" dirty="0">
                <a:solidFill>
                  <a:schemeClr val="tx1"/>
                </a:solidFill>
                <a:effectLst/>
                <a:latin typeface="+mn-lt"/>
                <a:ea typeface="+mn-ea"/>
                <a:cs typeface="+mn-cs"/>
              </a:rPr>
              <a:t> insects, especially disease-carrying mosquito species?</a:t>
            </a:r>
            <a:endParaRPr lang="en-US" sz="120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Relationships between environmental temperature and life history in ectotherms have puzzled biologists because of the paradoxical effects of temperature on growth rate and size at maturity: lower temperatures cause ectotherms to grow slower but mature at larger body sizes. In contrast, higher temperatures cause ecotherms to grow faster and reach sexual maturity more quickly to complete more generation per year, but mature at small body sizes.</a:t>
            </a:r>
          </a:p>
          <a:p>
            <a:pPr fontAlgn="base"/>
            <a:endParaRPr lang="en-US" sz="1200" b="0" i="0" kern="1200" dirty="0">
              <a:solidFill>
                <a:schemeClr val="tx1"/>
              </a:solidFill>
              <a:effectLst/>
              <a:latin typeface="+mn-lt"/>
              <a:ea typeface="+mn-ea"/>
              <a:cs typeface="+mn-cs"/>
            </a:endParaRPr>
          </a:p>
          <a:p>
            <a:pPr fontAlgn="base"/>
            <a:r>
              <a:rPr lang="en-US" sz="1200" b="0" i="0" kern="1200" dirty="0" err="1">
                <a:solidFill>
                  <a:schemeClr val="tx1"/>
                </a:solidFill>
                <a:effectLst/>
                <a:latin typeface="+mn-lt"/>
                <a:ea typeface="+mn-ea"/>
                <a:cs typeface="+mn-cs"/>
              </a:rPr>
              <a:t>Burraco</a:t>
            </a:r>
            <a:r>
              <a:rPr lang="en-US" sz="1200" b="0" i="0" kern="1200" dirty="0">
                <a:solidFill>
                  <a:schemeClr val="tx1"/>
                </a:solidFill>
                <a:effectLst/>
                <a:latin typeface="+mn-lt"/>
                <a:ea typeface="+mn-ea"/>
                <a:cs typeface="+mn-cs"/>
              </a:rPr>
              <a:t> P, </a:t>
            </a:r>
            <a:r>
              <a:rPr lang="en-US" sz="1200" b="0" i="0" kern="1200" dirty="0" err="1">
                <a:solidFill>
                  <a:schemeClr val="tx1"/>
                </a:solidFill>
                <a:effectLst/>
                <a:latin typeface="+mn-lt"/>
                <a:ea typeface="+mn-ea"/>
                <a:cs typeface="+mn-cs"/>
              </a:rPr>
              <a:t>Orizaola</a:t>
            </a:r>
            <a:r>
              <a:rPr lang="en-US" sz="1200" b="0" i="0" kern="1200" dirty="0">
                <a:solidFill>
                  <a:schemeClr val="tx1"/>
                </a:solidFill>
                <a:effectLst/>
                <a:latin typeface="+mn-lt"/>
                <a:ea typeface="+mn-ea"/>
                <a:cs typeface="+mn-cs"/>
              </a:rPr>
              <a:t> G, Monaghan P, Metcalfe NB. Climate change and ageing in ectotherms. Glob Change Biol. 2020;26:5371–5381.</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https://doi.org/10.1111/gcb.15305 13652486, 2020, 10, Downloaded from https://onlinelibrary.wiley.com/doi/10.1111/gcb.15305, Wiley Online Library on [10/04/2023]. See the Terms and Conditions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(https://onlinelibrary.wiley.com/terms-and-conditions) on Wiley Online Library for rules of use; OA articles are governed by the applicable Creative Commons License</a:t>
            </a:r>
          </a:p>
          <a:p>
            <a:endParaRPr lang="en-US" sz="1200" b="0" i="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Pecl</a:t>
            </a:r>
            <a:r>
              <a:rPr lang="en-US" sz="1200" kern="1200" dirty="0">
                <a:solidFill>
                  <a:schemeClr val="tx1"/>
                </a:solidFill>
                <a:effectLst/>
                <a:latin typeface="+mn-lt"/>
                <a:ea typeface="+mn-ea"/>
                <a:cs typeface="+mn-cs"/>
              </a:rPr>
              <a:t>, G. T., Araujo, M. B., Bell, J., Blanchard, J., </a:t>
            </a:r>
            <a:r>
              <a:rPr lang="en-US" sz="1200" kern="1200" dirty="0" err="1">
                <a:solidFill>
                  <a:schemeClr val="tx1"/>
                </a:solidFill>
                <a:effectLst/>
                <a:latin typeface="+mn-lt"/>
                <a:ea typeface="+mn-ea"/>
                <a:cs typeface="+mn-cs"/>
              </a:rPr>
              <a:t>Bonebrake</a:t>
            </a:r>
            <a:r>
              <a:rPr lang="en-US" sz="1200" kern="1200" dirty="0">
                <a:solidFill>
                  <a:schemeClr val="tx1"/>
                </a:solidFill>
                <a:effectLst/>
                <a:latin typeface="+mn-lt"/>
                <a:ea typeface="+mn-ea"/>
                <a:cs typeface="+mn-cs"/>
              </a:rPr>
              <a:t>, T. C., Chen, I., Clark, T. D., Colwell, R. K., Danielsen, F., </a:t>
            </a:r>
            <a:r>
              <a:rPr lang="en-US" sz="1200" kern="1200" dirty="0" err="1">
                <a:solidFill>
                  <a:schemeClr val="tx1"/>
                </a:solidFill>
                <a:effectLst/>
                <a:latin typeface="+mn-lt"/>
                <a:ea typeface="+mn-ea"/>
                <a:cs typeface="+mn-cs"/>
              </a:rPr>
              <a:t>Evengard</a:t>
            </a:r>
            <a:r>
              <a:rPr lang="en-US" sz="1200" kern="1200" dirty="0">
                <a:solidFill>
                  <a:schemeClr val="tx1"/>
                </a:solidFill>
                <a:effectLst/>
                <a:latin typeface="+mn-lt"/>
                <a:ea typeface="+mn-ea"/>
                <a:cs typeface="+mn-cs"/>
              </a:rPr>
              <a:t>, B., Robinson, S. et al (2017). Biodiversity redistribution under climate change: Impacts on ecosystems and human well-being. Science, 355 (6332), 1-9.</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Online is the open access institutional repository for the University of Wollongong. For further information contact the </a:t>
            </a:r>
            <a:r>
              <a:rPr lang="en-US" sz="1200" kern="1200" dirty="0" err="1">
                <a:solidFill>
                  <a:schemeClr val="tx1"/>
                </a:solidFill>
                <a:effectLst/>
                <a:latin typeface="+mn-lt"/>
                <a:ea typeface="+mn-ea"/>
                <a:cs typeface="+mn-cs"/>
              </a:rPr>
              <a:t>UOW</a:t>
            </a:r>
            <a:r>
              <a:rPr lang="en-US" sz="1200" kern="1200" dirty="0">
                <a:solidFill>
                  <a:schemeClr val="tx1"/>
                </a:solidFill>
                <a:effectLst/>
                <a:latin typeface="+mn-lt"/>
                <a:ea typeface="+mn-ea"/>
                <a:cs typeface="+mn-cs"/>
              </a:rPr>
              <a:t> Library: </a:t>
            </a:r>
            <a:r>
              <a:rPr lang="en-US" sz="1200" u="none" strike="noStrike" kern="1200" dirty="0">
                <a:solidFill>
                  <a:schemeClr val="tx1"/>
                </a:solidFill>
                <a:effectLst/>
                <a:latin typeface="+mn-lt"/>
                <a:ea typeface="+mn-ea"/>
                <a:cs typeface="+mn-cs"/>
                <a:hlinkClick r:id="rId3"/>
              </a:rPr>
              <a:t>research-pubs@uow.edu.au</a:t>
            </a:r>
            <a:endParaRPr lang="en-US" sz="1200"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920CE8-90C3-4266-A910-834C32787C74}" type="slidenum">
              <a:rPr lang="en-US" smtClean="0"/>
              <a:t>42</a:t>
            </a:fld>
            <a:endParaRPr lang="en-US"/>
          </a:p>
        </p:txBody>
      </p:sp>
    </p:spTree>
    <p:extLst>
      <p:ext uri="{BB962C8B-B14F-4D97-AF65-F5344CB8AC3E}">
        <p14:creationId xmlns:p14="http://schemas.microsoft.com/office/powerpoint/2010/main" val="1533644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Students_Complete</a:t>
            </a:r>
            <a:r>
              <a:rPr lang="en-US" sz="1200" b="1" kern="1200" dirty="0">
                <a:solidFill>
                  <a:schemeClr val="tx1"/>
                </a:solidFill>
                <a:effectLst/>
                <a:latin typeface="+mn-lt"/>
                <a:ea typeface="+mn-ea"/>
                <a:cs typeface="+mn-cs"/>
              </a:rPr>
              <a:t> the table.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row </a:t>
            </a:r>
            <a:r>
              <a:rPr lang="en-US" sz="1200" i="1" kern="1200" dirty="0">
                <a:solidFill>
                  <a:schemeClr val="tx1"/>
                </a:solidFill>
                <a:effectLst/>
                <a:latin typeface="+mn-lt"/>
                <a:ea typeface="+mn-ea"/>
                <a:cs typeface="+mn-cs"/>
              </a:rPr>
              <a:t>(Lesson #1 climate)</a:t>
            </a:r>
            <a:r>
              <a:rPr lang="en-US" sz="1200" kern="1200" dirty="0">
                <a:solidFill>
                  <a:schemeClr val="tx1"/>
                </a:solidFill>
                <a:effectLst/>
                <a:latin typeface="+mn-lt"/>
                <a:ea typeface="+mn-ea"/>
                <a:cs typeface="+mn-cs"/>
              </a:rPr>
              <a:t> shows expectations for a thorough, complete answer.</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43</a:t>
            </a:fld>
            <a:endParaRPr lang="en-US"/>
          </a:p>
        </p:txBody>
      </p:sp>
    </p:spTree>
    <p:extLst>
      <p:ext uri="{BB962C8B-B14F-4D97-AF65-F5344CB8AC3E}">
        <p14:creationId xmlns:p14="http://schemas.microsoft.com/office/powerpoint/2010/main" val="3944749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https://www.youtube.com/watch?app=desktop&amp;v=S7jpMG5DS4Q</a:t>
            </a:r>
          </a:p>
          <a:p>
            <a:r>
              <a:rPr lang="en-US" dirty="0"/>
              <a:t>https://www.un.org/en/climatechange/climate-fast-facts</a:t>
            </a:r>
          </a:p>
          <a:p>
            <a:endParaRPr lang="en-US" dirty="0"/>
          </a:p>
          <a:p>
            <a:r>
              <a:rPr lang="en-US" sz="1200" b="1" kern="1200" dirty="0">
                <a:solidFill>
                  <a:schemeClr val="tx1"/>
                </a:solidFill>
                <a:effectLst/>
                <a:latin typeface="+mn-lt"/>
                <a:ea typeface="+mn-ea"/>
                <a:cs typeface="+mn-cs"/>
              </a:rPr>
              <a:t>LESSON #9b. REVIEW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Review the table completed for LESSON #8 </a:t>
            </a:r>
          </a:p>
          <a:p>
            <a:pPr lvl="0"/>
            <a:r>
              <a:rPr lang="en-US" sz="1200" kern="1200" dirty="0">
                <a:solidFill>
                  <a:schemeClr val="tx1"/>
                </a:solidFill>
                <a:effectLst/>
                <a:latin typeface="+mn-lt"/>
                <a:ea typeface="+mn-ea"/>
                <a:cs typeface="+mn-cs"/>
              </a:rPr>
              <a:t>Determine whether human activity affects each natural process (total the check marks)</a:t>
            </a:r>
          </a:p>
          <a:p>
            <a:pPr lvl="0"/>
            <a:r>
              <a:rPr lang="en-US" sz="1200" kern="1200" dirty="0">
                <a:solidFill>
                  <a:schemeClr val="tx1"/>
                </a:solidFill>
                <a:effectLst/>
                <a:latin typeface="+mn-lt"/>
                <a:ea typeface="+mn-ea"/>
                <a:cs typeface="+mn-cs"/>
              </a:rPr>
              <a:t>Determine which natural processes are free from human activity (total the dashes)</a:t>
            </a:r>
          </a:p>
          <a:p>
            <a:pPr lvl="0"/>
            <a:r>
              <a:rPr lang="en-US" sz="1200" kern="1200" dirty="0">
                <a:solidFill>
                  <a:schemeClr val="tx1"/>
                </a:solidFill>
                <a:effectLst/>
                <a:latin typeface="+mn-lt"/>
                <a:ea typeface="+mn-ea"/>
                <a:cs typeface="+mn-cs"/>
              </a:rPr>
              <a:t>Select the one natural process that appears to be most affected by anthropogenic activity</a:t>
            </a:r>
          </a:p>
          <a:p>
            <a:pPr lvl="0"/>
            <a:r>
              <a:rPr lang="en-US" sz="1200" kern="1200" dirty="0">
                <a:solidFill>
                  <a:schemeClr val="tx1"/>
                </a:solidFill>
                <a:effectLst/>
                <a:latin typeface="+mn-lt"/>
                <a:ea typeface="+mn-ea"/>
                <a:cs typeface="+mn-cs"/>
              </a:rPr>
              <a:t>Select the one natural process that appears to be the least affected by anthropogenic activity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 Watch</a:t>
            </a:r>
            <a:r>
              <a:rPr lang="en-US" sz="1200" kern="1200" dirty="0">
                <a:solidFill>
                  <a:schemeClr val="tx1"/>
                </a:solidFill>
                <a:effectLst/>
                <a:latin typeface="+mn-lt"/>
                <a:ea typeface="+mn-ea"/>
                <a:cs typeface="+mn-cs"/>
              </a:rPr>
              <a:t> this oldie, but a goodie </a:t>
            </a:r>
            <a:r>
              <a:rPr lang="en-US" sz="1200" u="sng" kern="1200" dirty="0">
                <a:solidFill>
                  <a:schemeClr val="tx1"/>
                </a:solidFill>
                <a:effectLst/>
                <a:latin typeface="+mn-lt"/>
                <a:ea typeface="+mn-ea"/>
                <a:cs typeface="+mn-cs"/>
                <a:hlinkClick r:id="rId3"/>
              </a:rPr>
              <a:t>2014_United Nations Climate Change video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 Pick one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United Nations Climate Fast Facts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Students: Discuss</a:t>
            </a:r>
            <a:r>
              <a:rPr lang="en-US" sz="1200" kern="1200" dirty="0">
                <a:solidFill>
                  <a:schemeClr val="tx1"/>
                </a:solidFill>
                <a:effectLst/>
                <a:latin typeface="+mn-lt"/>
                <a:ea typeface="+mn-ea"/>
                <a:cs typeface="+mn-cs"/>
              </a:rPr>
              <a:t> your completed table, the video and one UN Climate Fast Fact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#9B_ASSESSMENT_ Summarize findings in three evidence-based statements: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44</a:t>
            </a:fld>
            <a:endParaRPr lang="en-US"/>
          </a:p>
        </p:txBody>
      </p:sp>
    </p:spTree>
    <p:extLst>
      <p:ext uri="{BB962C8B-B14F-4D97-AF65-F5344CB8AC3E}">
        <p14:creationId xmlns:p14="http://schemas.microsoft.com/office/powerpoint/2010/main" val="224253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#10. Learning Objective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humanity needs hope</a:t>
            </a:r>
          </a:p>
          <a:p>
            <a:r>
              <a:rPr lang="en-US" sz="1200" b="1" kern="1200" dirty="0">
                <a:solidFill>
                  <a:schemeClr val="tx1"/>
                </a:solidFill>
                <a:effectLst/>
                <a:latin typeface="+mn-lt"/>
                <a:ea typeface="+mn-ea"/>
                <a:cs typeface="+mn-cs"/>
              </a:rPr>
              <a:t>Students: Read </a:t>
            </a:r>
            <a:r>
              <a:rPr lang="en-US" sz="1200" b="0" kern="1200" dirty="0">
                <a:solidFill>
                  <a:schemeClr val="tx1"/>
                </a:solidFill>
                <a:effectLst/>
                <a:latin typeface="+mn-lt"/>
                <a:ea typeface="+mn-ea"/>
                <a:cs typeface="+mn-cs"/>
              </a:rPr>
              <a:t>this recent (April 3, 2022)</a:t>
            </a:r>
            <a:r>
              <a:rPr lang="en-US" sz="1200" b="1" kern="1200" dirty="0">
                <a:solidFill>
                  <a:schemeClr val="tx1"/>
                </a:solidFill>
                <a:effectLst/>
                <a:latin typeface="+mn-lt"/>
                <a:ea typeface="+mn-ea"/>
                <a:cs typeface="+mn-cs"/>
              </a:rPr>
              <a:t>  </a:t>
            </a:r>
            <a:r>
              <a:rPr lang="en-US" sz="1200" b="0" u="sng" kern="1200" dirty="0">
                <a:solidFill>
                  <a:schemeClr val="tx1"/>
                </a:solidFill>
                <a:effectLst/>
                <a:latin typeface="+mn-lt"/>
                <a:ea typeface="+mn-ea"/>
                <a:cs typeface="+mn-cs"/>
                <a:hlinkClick r:id="rId3"/>
              </a:rPr>
              <a:t>New York Times article.</a:t>
            </a:r>
            <a:endParaRPr lang="en-US" sz="1200" b="0"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Read </a:t>
            </a:r>
            <a:r>
              <a:rPr lang="en-US" sz="1200" b="0" kern="1200" dirty="0">
                <a:solidFill>
                  <a:schemeClr val="tx1"/>
                </a:solidFill>
                <a:effectLst/>
                <a:latin typeface="+mn-lt"/>
                <a:ea typeface="+mn-ea"/>
                <a:cs typeface="+mn-cs"/>
              </a:rPr>
              <a:t>this(February 13, 2019) article from Columbia University  https://news.climate.columbia.edu/2019/02/13/hope-fighting-climate-change/</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THINK about this!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you agree with the author's claim -- Humanity can remain hopeful in the face of climate change?</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Skim the peer-reviewed article</a:t>
            </a:r>
            <a:r>
              <a:rPr lang="en-US" sz="1200" b="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hlinkClick r:id="rId4"/>
              </a:rPr>
              <a:t>Frumkin</a:t>
            </a:r>
            <a:r>
              <a:rPr lang="en-US" sz="1200" u="sng" kern="1200" dirty="0">
                <a:solidFill>
                  <a:schemeClr val="tx1"/>
                </a:solidFill>
                <a:effectLst/>
                <a:latin typeface="+mn-lt"/>
                <a:ea typeface="+mn-ea"/>
                <a:cs typeface="+mn-cs"/>
                <a:hlinkClick r:id="rId4"/>
              </a:rPr>
              <a:t>, H.</a:t>
            </a:r>
            <a:r>
              <a:rPr lang="en-US" sz="1200" b="1" kern="1200" dirty="0">
                <a:solidFill>
                  <a:schemeClr val="tx1"/>
                </a:solidFill>
                <a:effectLst/>
                <a:latin typeface="+mn-lt"/>
                <a:ea typeface="+mn-ea"/>
                <a:cs typeface="+mn-cs"/>
              </a:rPr>
              <a:t> (2022) Hope, health, and the climate crisis. </a:t>
            </a:r>
            <a:r>
              <a:rPr lang="en-US" sz="1200" b="1" i="1" kern="1200" dirty="0">
                <a:solidFill>
                  <a:schemeClr val="tx1"/>
                </a:solidFill>
                <a:effectLst/>
                <a:latin typeface="+mn-lt"/>
                <a:ea typeface="+mn-ea"/>
                <a:cs typeface="+mn-cs"/>
              </a:rPr>
              <a:t>The Journal of Climate Change and Health</a:t>
            </a:r>
            <a:r>
              <a:rPr lang="en-US" sz="1200" b="1" kern="1200" dirty="0">
                <a:solidFill>
                  <a:schemeClr val="tx1"/>
                </a:solidFill>
                <a:effectLst/>
                <a:latin typeface="+mn-lt"/>
                <a:ea typeface="+mn-ea"/>
                <a:cs typeface="+mn-cs"/>
              </a:rPr>
              <a:t>. 5:100115 </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#10_ASSESSMENT_ Short Essay/Class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Compose a short essay addressing the question – Can humanity be hopeful in the face of climate change? </a:t>
            </a:r>
          </a:p>
          <a:p>
            <a:pPr lvl="0"/>
            <a:r>
              <a:rPr lang="en-US" sz="1200" kern="1200" dirty="0">
                <a:solidFill>
                  <a:schemeClr val="tx1"/>
                </a:solidFill>
                <a:effectLst/>
                <a:latin typeface="+mn-lt"/>
                <a:ea typeface="+mn-ea"/>
                <a:cs typeface="+mn-cs"/>
              </a:rPr>
              <a:t>Refer to the </a:t>
            </a:r>
            <a:r>
              <a:rPr lang="en-US" sz="1200" i="1" kern="1200" dirty="0">
                <a:solidFill>
                  <a:schemeClr val="tx1"/>
                </a:solidFill>
                <a:effectLst/>
                <a:latin typeface="+mn-lt"/>
                <a:ea typeface="+mn-ea"/>
                <a:cs typeface="+mn-cs"/>
              </a:rPr>
              <a:t>New York Times</a:t>
            </a:r>
            <a:r>
              <a:rPr lang="en-US" sz="1200" kern="1200" dirty="0">
                <a:solidFill>
                  <a:schemeClr val="tx1"/>
                </a:solidFill>
                <a:effectLst/>
                <a:latin typeface="+mn-lt"/>
                <a:ea typeface="+mn-ea"/>
                <a:cs typeface="+mn-cs"/>
              </a:rPr>
              <a:t> article, “Against Despair.” </a:t>
            </a:r>
          </a:p>
          <a:p>
            <a:pPr lvl="0"/>
            <a:r>
              <a:rPr lang="en-US" sz="1200" kern="1200" dirty="0">
                <a:solidFill>
                  <a:schemeClr val="tx1"/>
                </a:solidFill>
                <a:effectLst/>
                <a:latin typeface="+mn-lt"/>
                <a:ea typeface="+mn-ea"/>
                <a:cs typeface="+mn-cs"/>
              </a:rPr>
              <a:t>Refer and cite to two peer-reviewed articles.</a:t>
            </a:r>
          </a:p>
          <a:p>
            <a:pPr lvl="0"/>
            <a:r>
              <a:rPr lang="en-US" sz="1200" kern="1200" dirty="0">
                <a:solidFill>
                  <a:schemeClr val="tx1"/>
                </a:solidFill>
                <a:effectLst/>
                <a:latin typeface="+mn-lt"/>
                <a:ea typeface="+mn-ea"/>
                <a:cs typeface="+mn-cs"/>
              </a:rPr>
              <a:t>Use appropriate scientific terminology and grammatically-correct sentences.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CER Method for short answers and essays of at least 100-250 words.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laim – A statement that answers the question.</a:t>
            </a:r>
          </a:p>
          <a:p>
            <a:pPr lvl="0"/>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vidence – The scientific data and details that support your claim.</a:t>
            </a:r>
          </a:p>
          <a:p>
            <a:pPr lvl="0"/>
            <a:r>
              <a:rPr lang="en-US" sz="1200" b="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easoning – Explains the “who, what, when, where, why and how” the evidence supports your claim.</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45</a:t>
            </a:fld>
            <a:endParaRPr lang="en-US"/>
          </a:p>
        </p:txBody>
      </p:sp>
    </p:spTree>
    <p:extLst>
      <p:ext uri="{BB962C8B-B14F-4D97-AF65-F5344CB8AC3E}">
        <p14:creationId xmlns:p14="http://schemas.microsoft.com/office/powerpoint/2010/main" val="144886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Climate determines the global distribution of living organisms; whereas, weather determines the local, short-term environment of living organisms. Life thrives within specific, often narrow ranges of temperature and precipitation. This 10-lesson module creates a science-based story connecting living organisms  to the five components of the global environment – atmosphere, biosphere, cryosphere, hydrosphere, and geosphere. Using a systems-based approach, the module first  reviews background information on climate, weather, the greenhouse effect, and greenhouse gases (GHG).  Second, the module introduces connections between humanity’s GHG emissions, radiative forcing and current- and projected temperatures on Earth. Lastly, the module focuses on scientific communication with a short </a:t>
            </a:r>
            <a:r>
              <a:rPr lang="en-US" sz="1200" i="1" kern="1200" dirty="0">
                <a:solidFill>
                  <a:schemeClr val="tx1"/>
                </a:solidFill>
                <a:effectLst/>
                <a:latin typeface="+mn-lt"/>
                <a:ea typeface="+mn-ea"/>
                <a:cs typeface="+mn-cs"/>
              </a:rPr>
              <a:t>New York Times</a:t>
            </a:r>
            <a:r>
              <a:rPr lang="en-US" sz="1200" kern="1200" dirty="0">
                <a:solidFill>
                  <a:schemeClr val="tx1"/>
                </a:solidFill>
                <a:effectLst/>
                <a:latin typeface="+mn-lt"/>
                <a:ea typeface="+mn-ea"/>
                <a:cs typeface="+mn-cs"/>
              </a:rPr>
              <a:t> article and a peer-reviewed paper, considering whether humanity can be hopeful in the face of climate change. This module considers not only what you should know, but also how you know it and how you can use that knowledge. The module also focuses on timely and current information that is in the news – climate change, global warming and human health. </a:t>
            </a:r>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5</a:t>
            </a:fld>
            <a:endParaRPr lang="en-US"/>
          </a:p>
        </p:txBody>
      </p:sp>
    </p:spTree>
    <p:extLst>
      <p:ext uri="{BB962C8B-B14F-4D97-AF65-F5344CB8AC3E}">
        <p14:creationId xmlns:p14="http://schemas.microsoft.com/office/powerpoint/2010/main" val="209920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t>https://www.youtube.com/watch?v=WyOsVnzkl3Y</a:t>
            </a:r>
          </a:p>
          <a:p>
            <a:r>
              <a:rPr lang="en-US" dirty="0"/>
              <a:t>http://www.essc.psu.edu/genesis/viz-agcm.html</a:t>
            </a:r>
          </a:p>
        </p:txBody>
      </p:sp>
      <p:sp>
        <p:nvSpPr>
          <p:cNvPr id="4" name="Slide Number Placeholder 3"/>
          <p:cNvSpPr>
            <a:spLocks noGrp="1"/>
          </p:cNvSpPr>
          <p:nvPr>
            <p:ph type="sldNum" sz="quarter" idx="5"/>
          </p:nvPr>
        </p:nvSpPr>
        <p:spPr/>
        <p:txBody>
          <a:bodyPr/>
          <a:lstStyle/>
          <a:p>
            <a:fld id="{6C920CE8-90C3-4266-A910-834C32787C74}" type="slidenum">
              <a:rPr lang="en-US" smtClean="0"/>
              <a:t>6</a:t>
            </a:fld>
            <a:endParaRPr lang="en-US"/>
          </a:p>
        </p:txBody>
      </p:sp>
    </p:spTree>
    <p:extLst>
      <p:ext uri="{BB962C8B-B14F-4D97-AF65-F5344CB8AC3E}">
        <p14:creationId xmlns:p14="http://schemas.microsoft.com/office/powerpoint/2010/main" val="6847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Instructors/Students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3"/>
              </a:rPr>
              <a:t>WATCH this video</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Global Weirding” (2018) by atmospheric scientist and Chief Scientist at The Nature Conservancy, Katherine Hayhoe, PhD.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Climate vs Weather | Global Weirding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Duration:</a:t>
            </a:r>
            <a:r>
              <a:rPr lang="en-US" sz="1200" kern="1200" dirty="0">
                <a:solidFill>
                  <a:schemeClr val="tx1"/>
                </a:solidFill>
                <a:effectLst/>
                <a:latin typeface="+mn-lt"/>
                <a:ea typeface="+mn-ea"/>
                <a:cs typeface="+mn-cs"/>
              </a:rPr>
              <a:t> 8:04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User:</a:t>
            </a:r>
            <a:r>
              <a:rPr lang="en-US" sz="1200" kern="1200" dirty="0">
                <a:solidFill>
                  <a:schemeClr val="tx1"/>
                </a:solidFill>
                <a:effectLst/>
                <a:latin typeface="+mn-lt"/>
                <a:ea typeface="+mn-ea"/>
                <a:cs typeface="+mn-cs"/>
              </a:rPr>
              <a:t> n/a - </a:t>
            </a:r>
            <a:r>
              <a:rPr lang="en-US" sz="1200" b="1" kern="1200" dirty="0">
                <a:solidFill>
                  <a:schemeClr val="tx1"/>
                </a:solidFill>
                <a:effectLst/>
                <a:latin typeface="+mn-lt"/>
                <a:ea typeface="+mn-ea"/>
                <a:cs typeface="+mn-cs"/>
              </a:rPr>
              <a:t>Added:</a:t>
            </a:r>
            <a:r>
              <a:rPr lang="en-US" sz="1200" kern="1200" dirty="0">
                <a:solidFill>
                  <a:schemeClr val="tx1"/>
                </a:solidFill>
                <a:effectLst/>
                <a:latin typeface="+mn-lt"/>
                <a:ea typeface="+mn-ea"/>
                <a:cs typeface="+mn-cs"/>
              </a:rPr>
              <a:t> 10/3/18 </a:t>
            </a:r>
          </a:p>
          <a:p>
            <a:endParaRPr lang="en-US" dirty="0"/>
          </a:p>
          <a:p>
            <a:r>
              <a:rPr lang="en-US" sz="1200" b="1" kern="1200" dirty="0">
                <a:solidFill>
                  <a:schemeClr val="tx1"/>
                </a:solidFill>
                <a:effectLst/>
                <a:latin typeface="+mn-lt"/>
                <a:ea typeface="+mn-ea"/>
                <a:cs typeface="+mn-cs"/>
              </a:rPr>
              <a:t>LESSON #1_ASSESSMENT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Complete the sentences using the word bank below.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0" kern="1200" dirty="0">
                <a:solidFill>
                  <a:schemeClr val="tx1"/>
                </a:solidFill>
                <a:effectLst/>
                <a:latin typeface="+mn-lt"/>
                <a:ea typeface="+mn-ea"/>
                <a:cs typeface="+mn-cs"/>
              </a:rPr>
              <a:t>The daily weather includes fluctuations in temperature, relative humidity, and atmospheric pressure at a small-scale over a short-time scale of several days. </a:t>
            </a:r>
          </a:p>
          <a:p>
            <a:r>
              <a:rPr lang="en-US" sz="1200" b="0" kern="1200" dirty="0">
                <a:solidFill>
                  <a:schemeClr val="tx1"/>
                </a:solidFill>
                <a:effectLst/>
                <a:latin typeface="+mn-lt"/>
                <a:ea typeface="+mn-ea"/>
                <a:cs typeface="+mn-cs"/>
              </a:rPr>
              <a:t>2. It's average at the large-scale and over the longer-time scale of 20 to 30 years is called the climate.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3. To model climate and weather, atmospheric scientists derive GCMs, also called global circulation models using measurements of natural variability in the conservation of energy, the mass of water and the mass of air mass at the global scale.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4. Scientists also include measurements of regional- and local variability in air temperature, pressure, density, water vapor content, and wind magnitude in GCMs.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5. When creating and modifying GCMs to predict the future weather and future climate, atmospheric scientists, like Dr. Hayhoe must include uncertainties due to humanity.  These are:</a:t>
            </a:r>
          </a:p>
          <a:p>
            <a:pPr lvl="0"/>
            <a:r>
              <a:rPr lang="en-US" sz="1200" b="0" i="1" kern="1200" dirty="0">
                <a:solidFill>
                  <a:schemeClr val="tx1"/>
                </a:solidFill>
                <a:effectLst/>
                <a:latin typeface="+mn-lt"/>
                <a:ea typeface="+mn-ea"/>
                <a:cs typeface="+mn-cs"/>
              </a:rPr>
              <a:t>6.  Human </a:t>
            </a:r>
            <a:r>
              <a:rPr lang="en-US" sz="1200" b="0" kern="1200" dirty="0">
                <a:solidFill>
                  <a:schemeClr val="tx1"/>
                </a:solidFill>
                <a:effectLst/>
                <a:latin typeface="+mn-lt"/>
                <a:ea typeface="+mn-ea"/>
                <a:cs typeface="+mn-cs"/>
              </a:rPr>
              <a:t>activity – For example, how will planet Earth respond to humans continually pumping carbon dioxide and other greenhouse gases into the atmosphere?</a:t>
            </a:r>
          </a:p>
          <a:p>
            <a:pPr lvl="0"/>
            <a:r>
              <a:rPr lang="en-US" sz="1200" b="0" i="1" kern="1200" dirty="0">
                <a:solidFill>
                  <a:schemeClr val="tx1"/>
                </a:solidFill>
                <a:effectLst/>
                <a:latin typeface="+mn-lt"/>
                <a:ea typeface="+mn-ea"/>
                <a:cs typeface="+mn-cs"/>
              </a:rPr>
              <a:t>7.  Human </a:t>
            </a:r>
            <a:r>
              <a:rPr lang="en-US" sz="1200" b="0" kern="1200" dirty="0">
                <a:solidFill>
                  <a:schemeClr val="tx1"/>
                </a:solidFill>
                <a:effectLst/>
                <a:latin typeface="+mn-lt"/>
                <a:ea typeface="+mn-ea"/>
                <a:cs typeface="+mn-cs"/>
              </a:rPr>
              <a:t>behavior – For example, which choices that humans make today will set the course of global climate in the future?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Word Bank: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activity</a:t>
            </a:r>
          </a:p>
          <a:p>
            <a:r>
              <a:rPr lang="en-US" sz="1200" kern="1200" dirty="0">
                <a:solidFill>
                  <a:schemeClr val="tx1"/>
                </a:solidFill>
                <a:effectLst/>
                <a:latin typeface="+mn-lt"/>
                <a:ea typeface="+mn-ea"/>
                <a:cs typeface="+mn-cs"/>
              </a:rPr>
              <a:t>	behavior</a:t>
            </a:r>
          </a:p>
          <a:p>
            <a:r>
              <a:rPr lang="en-US" sz="1200" kern="1200" dirty="0">
                <a:solidFill>
                  <a:schemeClr val="tx1"/>
                </a:solidFill>
                <a:effectLst/>
                <a:latin typeface="+mn-lt"/>
                <a:ea typeface="+mn-ea"/>
                <a:cs typeface="+mn-cs"/>
              </a:rPr>
              <a:t>	climate</a:t>
            </a:r>
          </a:p>
          <a:p>
            <a:r>
              <a:rPr lang="en-US" sz="1200" kern="1200" dirty="0">
                <a:solidFill>
                  <a:schemeClr val="tx1"/>
                </a:solidFill>
                <a:effectLst/>
                <a:latin typeface="+mn-lt"/>
                <a:ea typeface="+mn-ea"/>
                <a:cs typeface="+mn-cs"/>
              </a:rPr>
              <a:t>	general climate models</a:t>
            </a:r>
          </a:p>
          <a:p>
            <a:r>
              <a:rPr lang="en-US" sz="1200" kern="1200" dirty="0">
                <a:solidFill>
                  <a:schemeClr val="tx1"/>
                </a:solidFill>
                <a:effectLst/>
                <a:latin typeface="+mn-lt"/>
                <a:ea typeface="+mn-ea"/>
                <a:cs typeface="+mn-cs"/>
              </a:rPr>
              <a:t>	global circulation models</a:t>
            </a:r>
          </a:p>
          <a:p>
            <a:r>
              <a:rPr lang="en-US" sz="1200" kern="1200" dirty="0">
                <a:solidFill>
                  <a:schemeClr val="tx1"/>
                </a:solidFill>
                <a:effectLst/>
                <a:latin typeface="+mn-lt"/>
                <a:ea typeface="+mn-ea"/>
                <a:cs typeface="+mn-cs"/>
              </a:rPr>
              <a:t>	humanity </a:t>
            </a:r>
          </a:p>
          <a:p>
            <a:r>
              <a:rPr lang="en-US" sz="1200" kern="1200" dirty="0">
                <a:solidFill>
                  <a:schemeClr val="tx1"/>
                </a:solidFill>
                <a:effectLst/>
                <a:latin typeface="+mn-lt"/>
                <a:ea typeface="+mn-ea"/>
                <a:cs typeface="+mn-cs"/>
              </a:rPr>
              <a:t>	uncertainty</a:t>
            </a:r>
          </a:p>
          <a:p>
            <a:r>
              <a:rPr lang="en-US" sz="1200" kern="1200" dirty="0">
                <a:solidFill>
                  <a:schemeClr val="tx1"/>
                </a:solidFill>
                <a:effectLst/>
                <a:latin typeface="+mn-lt"/>
                <a:ea typeface="+mn-ea"/>
                <a:cs typeface="+mn-cs"/>
              </a:rPr>
              <a:t>	variability</a:t>
            </a:r>
          </a:p>
          <a:p>
            <a:r>
              <a:rPr lang="en-US" sz="1200" kern="1200" dirty="0">
                <a:solidFill>
                  <a:schemeClr val="tx1"/>
                </a:solidFill>
                <a:effectLst/>
                <a:latin typeface="+mn-lt"/>
                <a:ea typeface="+mn-ea"/>
                <a:cs typeface="+mn-cs"/>
              </a:rPr>
              <a:t>	weather</a:t>
            </a:r>
          </a:p>
          <a:p>
            <a:r>
              <a:rPr lang="en-US" sz="1200" kern="1200" dirty="0">
                <a:solidFill>
                  <a:schemeClr val="tx1"/>
                </a:solidFill>
                <a:effectLst/>
                <a:latin typeface="+mn-lt"/>
                <a:ea typeface="+mn-ea"/>
                <a:cs typeface="+mn-cs"/>
              </a:rPr>
              <a:t>	weather models</a:t>
            </a: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7</a:t>
            </a:fld>
            <a:endParaRPr lang="en-US"/>
          </a:p>
        </p:txBody>
      </p:sp>
    </p:spTree>
    <p:extLst>
      <p:ext uri="{BB962C8B-B14F-4D97-AF65-F5344CB8AC3E}">
        <p14:creationId xmlns:p14="http://schemas.microsoft.com/office/powerpoint/2010/main" val="276373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 ASSESSMENT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Complete the sentences using the word bank below.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The daily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includes fluctuations in temperature, relative humidity, and atmospheric pressure at a small-scale over a short-time scale of several days. </a:t>
            </a:r>
          </a:p>
          <a:p>
            <a:r>
              <a:rPr lang="en-US" sz="1200" kern="1200" dirty="0">
                <a:solidFill>
                  <a:schemeClr val="tx1"/>
                </a:solidFill>
                <a:effectLst/>
                <a:latin typeface="+mn-lt"/>
                <a:ea typeface="+mn-ea"/>
                <a:cs typeface="+mn-cs"/>
              </a:rPr>
              <a:t>2. It's average at the large-scale and over the longer-time scale of 20 to 30 years is called the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To model climate and weather, atmospheric scientists derive GCMs, also called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using measurements of natural variability in the conservation of energy, the mass of water and the mass of air mass at the global scale.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Scientists also include measurements of regional- and local </a:t>
            </a:r>
            <a:r>
              <a:rPr lang="en-US" sz="1200" b="1" kern="1200" dirty="0">
                <a:solidFill>
                  <a:schemeClr val="tx1"/>
                </a:solidFill>
                <a:effectLst/>
                <a:latin typeface="+mn-lt"/>
                <a:ea typeface="+mn-ea"/>
                <a:cs typeface="+mn-cs"/>
              </a:rPr>
              <a:t>_____ </a:t>
            </a:r>
            <a:r>
              <a:rPr lang="en-US" sz="1200" b="0"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air temperature, pressure, density, water vapor content, and wind magnitude in GCMs.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When creating and modifying GCMs to predict the future weather and future climate, atmospheric scientists, like Dr. Hayhoe must include uncertainties due to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These are:</a:t>
            </a:r>
          </a:p>
          <a:p>
            <a:pPr lvl="0"/>
            <a:r>
              <a:rPr lang="en-US" sz="1200" i="1" kern="1200" dirty="0">
                <a:solidFill>
                  <a:schemeClr val="tx1"/>
                </a:solidFill>
                <a:effectLst/>
                <a:latin typeface="+mn-lt"/>
                <a:ea typeface="+mn-ea"/>
                <a:cs typeface="+mn-cs"/>
              </a:rPr>
              <a:t>6.  Human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 For example, how will planet Earth respond to humans continually pumping carbon dioxide and other greenhouse gases into the atmosphere?</a:t>
            </a:r>
          </a:p>
          <a:p>
            <a:pPr marL="228600" lvl="0" indent="-228600">
              <a:buAutoNum type="arabicPeriod" startAt="7"/>
            </a:pPr>
            <a:r>
              <a:rPr lang="en-US" sz="1200" i="1" kern="1200" dirty="0">
                <a:solidFill>
                  <a:schemeClr val="tx1"/>
                </a:solidFill>
                <a:effectLst/>
                <a:latin typeface="+mn-lt"/>
                <a:ea typeface="+mn-ea"/>
                <a:cs typeface="+mn-cs"/>
              </a:rPr>
              <a:t>Human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 For example, which choices that humans make today will set the course of global climate in the future?</a:t>
            </a:r>
          </a:p>
          <a:p>
            <a:pPr marL="228600" lvl="0" indent="-228600">
              <a:buAutoNum type="arabicPeriod" startAt="7"/>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Word Bank: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activity</a:t>
            </a:r>
          </a:p>
          <a:p>
            <a:r>
              <a:rPr lang="en-US" sz="1200" kern="1200" dirty="0">
                <a:solidFill>
                  <a:schemeClr val="tx1"/>
                </a:solidFill>
                <a:effectLst/>
                <a:latin typeface="+mn-lt"/>
                <a:ea typeface="+mn-ea"/>
                <a:cs typeface="+mn-cs"/>
              </a:rPr>
              <a:t>	behavior</a:t>
            </a:r>
          </a:p>
          <a:p>
            <a:r>
              <a:rPr lang="en-US" sz="1200" kern="1200" dirty="0">
                <a:solidFill>
                  <a:schemeClr val="tx1"/>
                </a:solidFill>
                <a:effectLst/>
                <a:latin typeface="+mn-lt"/>
                <a:ea typeface="+mn-ea"/>
                <a:cs typeface="+mn-cs"/>
              </a:rPr>
              <a:t>	climate</a:t>
            </a:r>
          </a:p>
          <a:p>
            <a:r>
              <a:rPr lang="en-US" sz="1200" kern="1200" dirty="0">
                <a:solidFill>
                  <a:schemeClr val="tx1"/>
                </a:solidFill>
                <a:effectLst/>
                <a:latin typeface="+mn-lt"/>
                <a:ea typeface="+mn-ea"/>
                <a:cs typeface="+mn-cs"/>
              </a:rPr>
              <a:t>	general climate models</a:t>
            </a:r>
          </a:p>
          <a:p>
            <a:r>
              <a:rPr lang="en-US" sz="1200" kern="1200" dirty="0">
                <a:solidFill>
                  <a:schemeClr val="tx1"/>
                </a:solidFill>
                <a:effectLst/>
                <a:latin typeface="+mn-lt"/>
                <a:ea typeface="+mn-ea"/>
                <a:cs typeface="+mn-cs"/>
              </a:rPr>
              <a:t>	global circulation models</a:t>
            </a:r>
          </a:p>
          <a:p>
            <a:r>
              <a:rPr lang="en-US" sz="1200" kern="1200" dirty="0">
                <a:solidFill>
                  <a:schemeClr val="tx1"/>
                </a:solidFill>
                <a:effectLst/>
                <a:latin typeface="+mn-lt"/>
                <a:ea typeface="+mn-ea"/>
                <a:cs typeface="+mn-cs"/>
              </a:rPr>
              <a:t>	humanity </a:t>
            </a:r>
          </a:p>
          <a:p>
            <a:r>
              <a:rPr lang="en-US" sz="1200" kern="1200" dirty="0">
                <a:solidFill>
                  <a:schemeClr val="tx1"/>
                </a:solidFill>
                <a:effectLst/>
                <a:latin typeface="+mn-lt"/>
                <a:ea typeface="+mn-ea"/>
                <a:cs typeface="+mn-cs"/>
              </a:rPr>
              <a:t>	uncertainty</a:t>
            </a:r>
          </a:p>
          <a:p>
            <a:r>
              <a:rPr lang="en-US" sz="1200" kern="1200" dirty="0">
                <a:solidFill>
                  <a:schemeClr val="tx1"/>
                </a:solidFill>
                <a:effectLst/>
                <a:latin typeface="+mn-lt"/>
                <a:ea typeface="+mn-ea"/>
                <a:cs typeface="+mn-cs"/>
              </a:rPr>
              <a:t>	variability</a:t>
            </a:r>
          </a:p>
          <a:p>
            <a:r>
              <a:rPr lang="en-US" sz="1200" kern="1200" dirty="0">
                <a:solidFill>
                  <a:schemeClr val="tx1"/>
                </a:solidFill>
                <a:effectLst/>
                <a:latin typeface="+mn-lt"/>
                <a:ea typeface="+mn-ea"/>
                <a:cs typeface="+mn-cs"/>
              </a:rPr>
              <a:t>	weather</a:t>
            </a:r>
          </a:p>
          <a:p>
            <a:r>
              <a:rPr lang="en-US" sz="1200" kern="1200" dirty="0">
                <a:solidFill>
                  <a:schemeClr val="tx1"/>
                </a:solidFill>
                <a:effectLst/>
                <a:latin typeface="+mn-lt"/>
                <a:ea typeface="+mn-ea"/>
                <a:cs typeface="+mn-cs"/>
              </a:rPr>
              <a:t>	weather models</a:t>
            </a:r>
          </a:p>
          <a:p>
            <a:pPr marL="228600" lvl="0" indent="-228600">
              <a:buAutoNum type="arabicPeriod" startAt="7"/>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8</a:t>
            </a:fld>
            <a:endParaRPr lang="en-US"/>
          </a:p>
        </p:txBody>
      </p:sp>
    </p:spTree>
    <p:extLst>
      <p:ext uri="{BB962C8B-B14F-4D97-AF65-F5344CB8AC3E}">
        <p14:creationId xmlns:p14="http://schemas.microsoft.com/office/powerpoint/2010/main" val="257963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 ASSESSMENT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Complete the sentences using the word bank below.</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Complete the sentences using the word bank below.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The daily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includes fluctuations in temperature, relative humidity, and atmospheric pressure at a small-scale over a short-time scale of several days. </a:t>
            </a:r>
          </a:p>
          <a:p>
            <a:r>
              <a:rPr lang="en-US" sz="1200" kern="1200" dirty="0">
                <a:solidFill>
                  <a:schemeClr val="tx1"/>
                </a:solidFill>
                <a:effectLst/>
                <a:latin typeface="+mn-lt"/>
                <a:ea typeface="+mn-ea"/>
                <a:cs typeface="+mn-cs"/>
              </a:rPr>
              <a:t>2. It's average at the large-scale and over the longer-time scale of 20 to 30 years is called the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To model climate and weather, atmospheric scientists derive GCMs, also called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using measurements of natural variability in the conservation of energy, the mass of water and the mass of air mass at the global scale.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Scientists also include measurements of regional- and local </a:t>
            </a:r>
            <a:r>
              <a:rPr lang="en-US" sz="1200" b="1" kern="1200" dirty="0">
                <a:solidFill>
                  <a:schemeClr val="tx1"/>
                </a:solidFill>
                <a:effectLst/>
                <a:latin typeface="+mn-lt"/>
                <a:ea typeface="+mn-ea"/>
                <a:cs typeface="+mn-cs"/>
              </a:rPr>
              <a:t>_____ </a:t>
            </a:r>
            <a:r>
              <a:rPr lang="en-US" sz="1200" b="0"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air temperature, pressure, density, water vapor content, and wind magnitude in GCMs.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When creating and modifying GCMs to predict the future weather and future climate, atmospheric scientists, like Dr. Hayhoe must include uncertainties due to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These are:</a:t>
            </a:r>
          </a:p>
          <a:p>
            <a:pPr lvl="0"/>
            <a:r>
              <a:rPr lang="en-US" sz="1200" i="1" kern="1200" dirty="0">
                <a:solidFill>
                  <a:schemeClr val="tx1"/>
                </a:solidFill>
                <a:effectLst/>
                <a:latin typeface="+mn-lt"/>
                <a:ea typeface="+mn-ea"/>
                <a:cs typeface="+mn-cs"/>
              </a:rPr>
              <a:t>6.  Human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 For example, how will planet Earth respond to humans continually pumping carbon dioxide and other greenhouse gases into the atmosphere?</a:t>
            </a:r>
          </a:p>
          <a:p>
            <a:pPr marL="228600" lvl="0" indent="-228600">
              <a:buAutoNum type="arabicPeriod" startAt="7"/>
            </a:pPr>
            <a:r>
              <a:rPr lang="en-US" sz="1200" i="1" kern="1200" dirty="0">
                <a:solidFill>
                  <a:schemeClr val="tx1"/>
                </a:solidFill>
                <a:effectLst/>
                <a:latin typeface="+mn-lt"/>
                <a:ea typeface="+mn-ea"/>
                <a:cs typeface="+mn-cs"/>
              </a:rPr>
              <a:t>Human </a:t>
            </a:r>
            <a:r>
              <a:rPr lang="en-US" sz="1200" b="1" kern="1200" dirty="0">
                <a:solidFill>
                  <a:schemeClr val="tx1"/>
                </a:solidFill>
                <a:effectLst/>
                <a:latin typeface="+mn-lt"/>
                <a:ea typeface="+mn-ea"/>
                <a:cs typeface="+mn-cs"/>
              </a:rPr>
              <a:t>_____</a:t>
            </a:r>
            <a:r>
              <a:rPr lang="en-US" sz="1200" kern="1200" dirty="0">
                <a:solidFill>
                  <a:schemeClr val="tx1"/>
                </a:solidFill>
                <a:effectLst/>
                <a:latin typeface="+mn-lt"/>
                <a:ea typeface="+mn-ea"/>
                <a:cs typeface="+mn-cs"/>
              </a:rPr>
              <a:t> – For example, which choices that humans make today will set the course of global climate in the future?</a:t>
            </a:r>
          </a:p>
          <a:p>
            <a:pPr marL="228600" lvl="0" indent="-228600">
              <a:buAutoNum type="arabicPeriod" startAt="7"/>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Word Bank: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activity</a:t>
            </a:r>
          </a:p>
          <a:p>
            <a:r>
              <a:rPr lang="en-US" sz="1200" kern="1200" dirty="0">
                <a:solidFill>
                  <a:schemeClr val="tx1"/>
                </a:solidFill>
                <a:effectLst/>
                <a:latin typeface="+mn-lt"/>
                <a:ea typeface="+mn-ea"/>
                <a:cs typeface="+mn-cs"/>
              </a:rPr>
              <a:t>	behavior</a:t>
            </a:r>
          </a:p>
          <a:p>
            <a:r>
              <a:rPr lang="en-US" sz="1200" kern="1200" dirty="0">
                <a:solidFill>
                  <a:schemeClr val="tx1"/>
                </a:solidFill>
                <a:effectLst/>
                <a:latin typeface="+mn-lt"/>
                <a:ea typeface="+mn-ea"/>
                <a:cs typeface="+mn-cs"/>
              </a:rPr>
              <a:t>	climate</a:t>
            </a:r>
          </a:p>
          <a:p>
            <a:r>
              <a:rPr lang="en-US" sz="1200" kern="1200" dirty="0">
                <a:solidFill>
                  <a:schemeClr val="tx1"/>
                </a:solidFill>
                <a:effectLst/>
                <a:latin typeface="+mn-lt"/>
                <a:ea typeface="+mn-ea"/>
                <a:cs typeface="+mn-cs"/>
              </a:rPr>
              <a:t>	general climate models</a:t>
            </a:r>
          </a:p>
          <a:p>
            <a:r>
              <a:rPr lang="en-US" sz="1200" kern="1200" dirty="0">
                <a:solidFill>
                  <a:schemeClr val="tx1"/>
                </a:solidFill>
                <a:effectLst/>
                <a:latin typeface="+mn-lt"/>
                <a:ea typeface="+mn-ea"/>
                <a:cs typeface="+mn-cs"/>
              </a:rPr>
              <a:t>	global circulation models</a:t>
            </a:r>
          </a:p>
          <a:p>
            <a:r>
              <a:rPr lang="en-US" sz="1200" kern="1200" dirty="0">
                <a:solidFill>
                  <a:schemeClr val="tx1"/>
                </a:solidFill>
                <a:effectLst/>
                <a:latin typeface="+mn-lt"/>
                <a:ea typeface="+mn-ea"/>
                <a:cs typeface="+mn-cs"/>
              </a:rPr>
              <a:t>	humanity </a:t>
            </a:r>
          </a:p>
          <a:p>
            <a:r>
              <a:rPr lang="en-US" sz="1200" kern="1200" dirty="0">
                <a:solidFill>
                  <a:schemeClr val="tx1"/>
                </a:solidFill>
                <a:effectLst/>
                <a:latin typeface="+mn-lt"/>
                <a:ea typeface="+mn-ea"/>
                <a:cs typeface="+mn-cs"/>
              </a:rPr>
              <a:t>	uncertainty</a:t>
            </a:r>
          </a:p>
          <a:p>
            <a:r>
              <a:rPr lang="en-US" sz="1200" kern="1200" dirty="0">
                <a:solidFill>
                  <a:schemeClr val="tx1"/>
                </a:solidFill>
                <a:effectLst/>
                <a:latin typeface="+mn-lt"/>
                <a:ea typeface="+mn-ea"/>
                <a:cs typeface="+mn-cs"/>
              </a:rPr>
              <a:t>	variability</a:t>
            </a:r>
          </a:p>
          <a:p>
            <a:r>
              <a:rPr lang="en-US" sz="1200" kern="1200" dirty="0">
                <a:solidFill>
                  <a:schemeClr val="tx1"/>
                </a:solidFill>
                <a:effectLst/>
                <a:latin typeface="+mn-lt"/>
                <a:ea typeface="+mn-ea"/>
                <a:cs typeface="+mn-cs"/>
              </a:rPr>
              <a:t>	weather</a:t>
            </a:r>
          </a:p>
          <a:p>
            <a:r>
              <a:rPr lang="en-US" sz="1200" kern="1200" dirty="0">
                <a:solidFill>
                  <a:schemeClr val="tx1"/>
                </a:solidFill>
                <a:effectLst/>
                <a:latin typeface="+mn-lt"/>
                <a:ea typeface="+mn-ea"/>
                <a:cs typeface="+mn-cs"/>
              </a:rPr>
              <a:t>	weather models</a:t>
            </a:r>
          </a:p>
          <a:p>
            <a:pPr marL="228600" lvl="0" indent="-228600">
              <a:buAutoNum type="arabicPeriod" startAt="7"/>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920CE8-90C3-4266-A910-834C32787C74}" type="slidenum">
              <a:rPr lang="en-US" smtClean="0"/>
              <a:t>9</a:t>
            </a:fld>
            <a:endParaRPr lang="en-US"/>
          </a:p>
        </p:txBody>
      </p:sp>
    </p:spTree>
    <p:extLst>
      <p:ext uri="{BB962C8B-B14F-4D97-AF65-F5344CB8AC3E}">
        <p14:creationId xmlns:p14="http://schemas.microsoft.com/office/powerpoint/2010/main" val="1776097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5/30/2023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nW-s8KXKlzQ" TargetMode="External"/><Relationship Id="rId1" Type="http://schemas.openxmlformats.org/officeDocument/2006/relationships/video" Target="https://www.youtube.com/embed/O0vtLloiRdY"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SN5-DnOHQmE"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limate.mit.edu/explainers/radiative-forc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climateprimer.mit.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qxWNbHHcPRQ&amp;t=6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e-education.psu.edu/meteo3/l2_p7.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limatekids.nasa.gov/greenhouse-card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climate.nasa.gov/interactives/climate-time-machine/?amp;am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nnMJedLHjpY"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1F6B-6BD3-47B0-84C6-AC9C74C04650}"/>
              </a:ext>
            </a:extLst>
          </p:cNvPr>
          <p:cNvSpPr>
            <a:spLocks noGrp="1"/>
          </p:cNvSpPr>
          <p:nvPr>
            <p:ph type="ctrTitle"/>
          </p:nvPr>
        </p:nvSpPr>
        <p:spPr>
          <a:xfrm>
            <a:off x="70945" y="804041"/>
            <a:ext cx="12050110" cy="1405467"/>
          </a:xfrm>
        </p:spPr>
        <p:txBody>
          <a:bodyPr>
            <a:normAutofit fontScale="90000"/>
          </a:bodyPr>
          <a:lstStyle/>
          <a:p>
            <a:pPr algn="ctr"/>
            <a:r>
              <a:rPr lang="en-US" i="1" dirty="0"/>
              <a:t>Weathering the Heat: </a:t>
            </a:r>
            <a:br>
              <a:rPr lang="en-US" i="1" dirty="0"/>
            </a:br>
            <a:r>
              <a:rPr lang="en-US" i="1" dirty="0"/>
              <a:t>Ecology and Earth’s Climate System</a:t>
            </a:r>
            <a:endParaRPr lang="en-US" dirty="0"/>
          </a:p>
        </p:txBody>
      </p:sp>
      <p:sp>
        <p:nvSpPr>
          <p:cNvPr id="3" name="Subtitle 2">
            <a:extLst>
              <a:ext uri="{FF2B5EF4-FFF2-40B4-BE49-F238E27FC236}">
                <a16:creationId xmlns:a16="http://schemas.microsoft.com/office/drawing/2014/main" id="{B0D05803-898D-4C86-8655-6E9F84AEE5CC}"/>
              </a:ext>
            </a:extLst>
          </p:cNvPr>
          <p:cNvSpPr>
            <a:spLocks noGrp="1"/>
          </p:cNvSpPr>
          <p:nvPr>
            <p:ph type="subTitle" idx="1"/>
          </p:nvPr>
        </p:nvSpPr>
        <p:spPr>
          <a:xfrm>
            <a:off x="2568082" y="5886450"/>
            <a:ext cx="7197726" cy="687771"/>
          </a:xfrm>
        </p:spPr>
        <p:txBody>
          <a:bodyPr>
            <a:normAutofit fontScale="92500" lnSpcReduction="10000"/>
          </a:bodyPr>
          <a:lstStyle/>
          <a:p>
            <a:pPr algn="ctr"/>
            <a:r>
              <a:rPr lang="en-US" dirty="0">
                <a:solidFill>
                  <a:schemeClr val="bg2">
                    <a:lumMod val="20000"/>
                    <a:lumOff val="80000"/>
                  </a:schemeClr>
                </a:solidFill>
              </a:rPr>
              <a:t>by Anne Fernald Cross, </a:t>
            </a:r>
            <a:r>
              <a:rPr lang="en-US" dirty="0" err="1">
                <a:solidFill>
                  <a:schemeClr val="bg2">
                    <a:lumMod val="20000"/>
                    <a:lumOff val="80000"/>
                  </a:schemeClr>
                </a:solidFill>
              </a:rPr>
              <a:t>Phd</a:t>
            </a:r>
            <a:endParaRPr lang="en-US" dirty="0">
              <a:solidFill>
                <a:schemeClr val="bg2">
                  <a:lumMod val="20000"/>
                  <a:lumOff val="80000"/>
                </a:schemeClr>
              </a:solidFill>
            </a:endParaRPr>
          </a:p>
          <a:p>
            <a:pPr algn="ctr"/>
            <a:r>
              <a:rPr lang="en-US" dirty="0">
                <a:solidFill>
                  <a:schemeClr val="bg2">
                    <a:lumMod val="20000"/>
                    <a:lumOff val="80000"/>
                  </a:schemeClr>
                </a:solidFill>
              </a:rPr>
              <a:t>Spring 2023</a:t>
            </a:r>
          </a:p>
        </p:txBody>
      </p:sp>
      <p:pic>
        <p:nvPicPr>
          <p:cNvPr id="4" name="Picture 3">
            <a:extLst>
              <a:ext uri="{FF2B5EF4-FFF2-40B4-BE49-F238E27FC236}">
                <a16:creationId xmlns:a16="http://schemas.microsoft.com/office/drawing/2014/main" id="{D37F034C-D6B1-4D2D-9ED8-3042EB350E58}"/>
              </a:ext>
            </a:extLst>
          </p:cNvPr>
          <p:cNvPicPr>
            <a:picLocks noChangeAspect="1"/>
          </p:cNvPicPr>
          <p:nvPr/>
        </p:nvPicPr>
        <p:blipFill>
          <a:blip r:embed="rId3"/>
          <a:stretch>
            <a:fillRect/>
          </a:stretch>
        </p:blipFill>
        <p:spPr>
          <a:xfrm>
            <a:off x="2568082" y="2332642"/>
            <a:ext cx="6505575" cy="3430674"/>
          </a:xfrm>
          <a:prstGeom prst="rect">
            <a:avLst/>
          </a:prstGeom>
        </p:spPr>
      </p:pic>
      <p:pic>
        <p:nvPicPr>
          <p:cNvPr id="5" name="image15.png">
            <a:extLst>
              <a:ext uri="{FF2B5EF4-FFF2-40B4-BE49-F238E27FC236}">
                <a16:creationId xmlns:a16="http://schemas.microsoft.com/office/drawing/2014/main" id="{F86BB674-39C4-42A8-8217-6AD93EAF0EE1}"/>
              </a:ext>
            </a:extLst>
          </p:cNvPr>
          <p:cNvPicPr/>
          <p:nvPr/>
        </p:nvPicPr>
        <p:blipFill>
          <a:blip r:embed="rId4" cstate="print"/>
          <a:stretch>
            <a:fillRect/>
          </a:stretch>
        </p:blipFill>
        <p:spPr>
          <a:xfrm>
            <a:off x="1965801" y="2641783"/>
            <a:ext cx="1962150" cy="1102042"/>
          </a:xfrm>
          <a:prstGeom prst="rect">
            <a:avLst/>
          </a:prstGeom>
        </p:spPr>
      </p:pic>
      <p:pic>
        <p:nvPicPr>
          <p:cNvPr id="6" name="image15.png">
            <a:extLst>
              <a:ext uri="{FF2B5EF4-FFF2-40B4-BE49-F238E27FC236}">
                <a16:creationId xmlns:a16="http://schemas.microsoft.com/office/drawing/2014/main" id="{C5DE931D-0E60-473D-BAA0-2411BAF04E8D}"/>
              </a:ext>
            </a:extLst>
          </p:cNvPr>
          <p:cNvPicPr/>
          <p:nvPr/>
        </p:nvPicPr>
        <p:blipFill>
          <a:blip r:embed="rId4" cstate="print"/>
          <a:stretch>
            <a:fillRect/>
          </a:stretch>
        </p:blipFill>
        <p:spPr>
          <a:xfrm flipH="1">
            <a:off x="7423624" y="4661274"/>
            <a:ext cx="2342183" cy="1102042"/>
          </a:xfrm>
          <a:prstGeom prst="rect">
            <a:avLst/>
          </a:prstGeom>
        </p:spPr>
      </p:pic>
    </p:spTree>
    <p:extLst>
      <p:ext uri="{BB962C8B-B14F-4D97-AF65-F5344CB8AC3E}">
        <p14:creationId xmlns:p14="http://schemas.microsoft.com/office/powerpoint/2010/main" val="51540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165539" y="0"/>
            <a:ext cx="10131425" cy="1456267"/>
          </a:xfrm>
        </p:spPr>
        <p:txBody>
          <a:bodyPr/>
          <a:lstStyle/>
          <a:p>
            <a:r>
              <a:rPr lang="en-US" b="1" dirty="0">
                <a:solidFill>
                  <a:schemeClr val="bg2">
                    <a:lumMod val="20000"/>
                    <a:lumOff val="80000"/>
                  </a:schemeClr>
                </a:solidFill>
              </a:rPr>
              <a:t>LESSON #2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409575" y="1038481"/>
            <a:ext cx="11372849" cy="5519974"/>
          </a:xfrm>
        </p:spPr>
        <p:txBody>
          <a:bodyPr>
            <a:normAutofit/>
          </a:bodyPr>
          <a:lstStyle/>
          <a:p>
            <a:pPr lvl="0"/>
            <a:r>
              <a:rPr lang="en-US" sz="2800" dirty="0">
                <a:solidFill>
                  <a:schemeClr val="bg2">
                    <a:lumMod val="20000"/>
                    <a:lumOff val="80000"/>
                  </a:schemeClr>
                </a:solidFill>
              </a:rPr>
              <a:t>Recognize the natural, global-scale phenomenon—Earth’s </a:t>
            </a:r>
            <a:r>
              <a:rPr lang="en-US" sz="2800" b="1" dirty="0">
                <a:solidFill>
                  <a:schemeClr val="bg2">
                    <a:lumMod val="20000"/>
                    <a:lumOff val="80000"/>
                  </a:schemeClr>
                </a:solidFill>
              </a:rPr>
              <a:t>climate system</a:t>
            </a:r>
            <a:endParaRPr lang="en-US" sz="2800" dirty="0">
              <a:solidFill>
                <a:schemeClr val="bg2">
                  <a:lumMod val="20000"/>
                  <a:lumOff val="80000"/>
                </a:schemeClr>
              </a:solidFill>
            </a:endParaRPr>
          </a:p>
          <a:p>
            <a:pPr lvl="0"/>
            <a:r>
              <a:rPr lang="en-US" sz="2800" dirty="0">
                <a:solidFill>
                  <a:schemeClr val="bg2">
                    <a:lumMod val="20000"/>
                    <a:lumOff val="80000"/>
                  </a:schemeClr>
                </a:solidFill>
              </a:rPr>
              <a:t>Identify the components of Earth’s climate system— </a:t>
            </a:r>
          </a:p>
          <a:p>
            <a:pPr lvl="1"/>
            <a:r>
              <a:rPr lang="en-US" sz="2600" dirty="0">
                <a:solidFill>
                  <a:schemeClr val="bg2">
                    <a:lumMod val="20000"/>
                    <a:lumOff val="80000"/>
                  </a:schemeClr>
                </a:solidFill>
              </a:rPr>
              <a:t>the </a:t>
            </a:r>
            <a:r>
              <a:rPr lang="en-US" sz="2600" i="1" dirty="0">
                <a:solidFill>
                  <a:schemeClr val="bg2">
                    <a:lumMod val="20000"/>
                    <a:lumOff val="80000"/>
                  </a:schemeClr>
                </a:solidFill>
              </a:rPr>
              <a:t>atmosphere</a:t>
            </a:r>
            <a:r>
              <a:rPr lang="en-US" sz="2600" dirty="0">
                <a:solidFill>
                  <a:schemeClr val="bg2">
                    <a:lumMod val="20000"/>
                    <a:lumOff val="80000"/>
                  </a:schemeClr>
                </a:solidFill>
              </a:rPr>
              <a:t>, </a:t>
            </a:r>
          </a:p>
          <a:p>
            <a:pPr lvl="1"/>
            <a:r>
              <a:rPr lang="en-US" sz="2600" dirty="0">
                <a:solidFill>
                  <a:schemeClr val="bg2">
                    <a:lumMod val="20000"/>
                    <a:lumOff val="80000"/>
                  </a:schemeClr>
                </a:solidFill>
              </a:rPr>
              <a:t>the </a:t>
            </a:r>
            <a:r>
              <a:rPr lang="en-US" sz="2600" i="1" dirty="0">
                <a:solidFill>
                  <a:schemeClr val="bg2">
                    <a:lumMod val="20000"/>
                    <a:lumOff val="80000"/>
                  </a:schemeClr>
                </a:solidFill>
              </a:rPr>
              <a:t>hydrosphere</a:t>
            </a:r>
            <a:r>
              <a:rPr lang="en-US" sz="2600" dirty="0">
                <a:solidFill>
                  <a:schemeClr val="bg2">
                    <a:lumMod val="20000"/>
                    <a:lumOff val="80000"/>
                  </a:schemeClr>
                </a:solidFill>
              </a:rPr>
              <a:t>, </a:t>
            </a:r>
          </a:p>
          <a:p>
            <a:pPr lvl="1"/>
            <a:r>
              <a:rPr lang="en-US" sz="2600" dirty="0">
                <a:solidFill>
                  <a:schemeClr val="bg2">
                    <a:lumMod val="20000"/>
                    <a:lumOff val="80000"/>
                  </a:schemeClr>
                </a:solidFill>
              </a:rPr>
              <a:t>the </a:t>
            </a:r>
            <a:r>
              <a:rPr lang="en-US" sz="2600" i="1" dirty="0">
                <a:solidFill>
                  <a:schemeClr val="bg2">
                    <a:lumMod val="20000"/>
                    <a:lumOff val="80000"/>
                  </a:schemeClr>
                </a:solidFill>
              </a:rPr>
              <a:t>cryosphere</a:t>
            </a:r>
            <a:r>
              <a:rPr lang="en-US" sz="2600" dirty="0">
                <a:solidFill>
                  <a:schemeClr val="bg2">
                    <a:lumMod val="20000"/>
                    <a:lumOff val="80000"/>
                  </a:schemeClr>
                </a:solidFill>
              </a:rPr>
              <a:t>, </a:t>
            </a:r>
          </a:p>
          <a:p>
            <a:pPr lvl="1"/>
            <a:r>
              <a:rPr lang="en-US" sz="2600" dirty="0">
                <a:solidFill>
                  <a:schemeClr val="bg2">
                    <a:lumMod val="20000"/>
                    <a:lumOff val="80000"/>
                  </a:schemeClr>
                </a:solidFill>
              </a:rPr>
              <a:t>the </a:t>
            </a:r>
            <a:r>
              <a:rPr lang="en-US" sz="2600" i="1" dirty="0">
                <a:solidFill>
                  <a:schemeClr val="bg2">
                    <a:lumMod val="20000"/>
                    <a:lumOff val="80000"/>
                  </a:schemeClr>
                </a:solidFill>
              </a:rPr>
              <a:t>lithosphere (geosphere)</a:t>
            </a:r>
            <a:r>
              <a:rPr lang="en-US" sz="2600" dirty="0">
                <a:solidFill>
                  <a:schemeClr val="bg2">
                    <a:lumMod val="20000"/>
                    <a:lumOff val="80000"/>
                  </a:schemeClr>
                </a:solidFill>
              </a:rPr>
              <a:t>, and </a:t>
            </a:r>
          </a:p>
          <a:p>
            <a:pPr lvl="1"/>
            <a:r>
              <a:rPr lang="en-US" sz="2600" dirty="0">
                <a:solidFill>
                  <a:schemeClr val="bg2">
                    <a:lumMod val="20000"/>
                    <a:lumOff val="80000"/>
                  </a:schemeClr>
                </a:solidFill>
              </a:rPr>
              <a:t>the </a:t>
            </a:r>
            <a:r>
              <a:rPr lang="en-US" sz="2600" i="1" dirty="0">
                <a:solidFill>
                  <a:schemeClr val="bg2">
                    <a:lumMod val="20000"/>
                    <a:lumOff val="80000"/>
                  </a:schemeClr>
                </a:solidFill>
              </a:rPr>
              <a:t>biosphere</a:t>
            </a:r>
            <a:r>
              <a:rPr lang="en-US" sz="2600" dirty="0">
                <a:solidFill>
                  <a:schemeClr val="bg2">
                    <a:lumMod val="20000"/>
                    <a:lumOff val="80000"/>
                  </a:schemeClr>
                </a:solidFill>
              </a:rPr>
              <a:t>.</a:t>
            </a:r>
          </a:p>
          <a:p>
            <a:pPr lvl="0"/>
            <a:r>
              <a:rPr lang="en-US" sz="2800" dirty="0">
                <a:solidFill>
                  <a:schemeClr val="bg2">
                    <a:lumMod val="20000"/>
                    <a:lumOff val="80000"/>
                  </a:schemeClr>
                </a:solidFill>
              </a:rPr>
              <a:t>Determine the interactions and connections among and between Earth System components.</a:t>
            </a:r>
          </a:p>
          <a:p>
            <a:pPr marL="0" indent="0">
              <a:buNone/>
            </a:pPr>
            <a:endParaRPr lang="en-US" dirty="0"/>
          </a:p>
        </p:txBody>
      </p:sp>
    </p:spTree>
    <p:extLst>
      <p:ext uri="{BB962C8B-B14F-4D97-AF65-F5344CB8AC3E}">
        <p14:creationId xmlns:p14="http://schemas.microsoft.com/office/powerpoint/2010/main" val="24063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F1C2-7EC1-40B3-9008-D360A929524D}"/>
              </a:ext>
            </a:extLst>
          </p:cNvPr>
          <p:cNvSpPr>
            <a:spLocks noGrp="1"/>
          </p:cNvSpPr>
          <p:nvPr>
            <p:ph type="title"/>
          </p:nvPr>
        </p:nvSpPr>
        <p:spPr/>
        <p:txBody>
          <a:bodyPr/>
          <a:lstStyle/>
          <a:p>
            <a:r>
              <a:rPr lang="en-US" dirty="0">
                <a:solidFill>
                  <a:schemeClr val="bg2">
                    <a:lumMod val="20000"/>
                    <a:lumOff val="80000"/>
                  </a:schemeClr>
                </a:solidFill>
              </a:rPr>
              <a:t>LESSON #2 Thinking in Systems</a:t>
            </a:r>
          </a:p>
        </p:txBody>
      </p:sp>
      <p:sp>
        <p:nvSpPr>
          <p:cNvPr id="3" name="Content Placeholder 2">
            <a:extLst>
              <a:ext uri="{FF2B5EF4-FFF2-40B4-BE49-F238E27FC236}">
                <a16:creationId xmlns:a16="http://schemas.microsoft.com/office/drawing/2014/main" id="{9B8A185E-D7FF-4C9E-9719-AE76AE92D358}"/>
              </a:ext>
            </a:extLst>
          </p:cNvPr>
          <p:cNvSpPr>
            <a:spLocks noGrp="1"/>
          </p:cNvSpPr>
          <p:nvPr>
            <p:ph idx="1"/>
          </p:nvPr>
        </p:nvSpPr>
        <p:spPr>
          <a:xfrm>
            <a:off x="244930" y="1684867"/>
            <a:ext cx="11690804" cy="1744133"/>
          </a:xfrm>
        </p:spPr>
        <p:txBody>
          <a:bodyPr>
            <a:normAutofit fontScale="55000" lnSpcReduction="20000"/>
          </a:bodyPr>
          <a:lstStyle/>
          <a:p>
            <a:pPr marL="0" indent="0" algn="ctr">
              <a:buNone/>
            </a:pPr>
            <a:r>
              <a:rPr lang="en-US" sz="5100" dirty="0">
                <a:solidFill>
                  <a:schemeClr val="bg2">
                    <a:lumMod val="20000"/>
                    <a:lumOff val="80000"/>
                  </a:schemeClr>
                </a:solidFill>
              </a:rPr>
              <a:t>“Once we see the relationship between structure and behavior, we can begin to understand how systems work, what makes them produce poor results, and how to shift them into better behavior patterns.”  </a:t>
            </a:r>
          </a:p>
          <a:p>
            <a:pPr marL="3600450" lvl="8" indent="0" algn="ctr">
              <a:buNone/>
            </a:pPr>
            <a:r>
              <a:rPr lang="en-US" sz="1800" dirty="0">
                <a:solidFill>
                  <a:schemeClr val="bg2">
                    <a:lumMod val="20000"/>
                    <a:lumOff val="80000"/>
                  </a:schemeClr>
                </a:solidFill>
              </a:rPr>
              <a:t>						</a:t>
            </a:r>
            <a:r>
              <a:rPr lang="en-US" sz="4400" dirty="0">
                <a:solidFill>
                  <a:schemeClr val="bg2">
                    <a:lumMod val="20000"/>
                    <a:lumOff val="80000"/>
                  </a:schemeClr>
                </a:solidFill>
              </a:rPr>
              <a:t>— Donella H. Meadows (2008)</a:t>
            </a:r>
            <a:endParaRPr lang="en-US" sz="1800" dirty="0">
              <a:solidFill>
                <a:schemeClr val="bg2">
                  <a:lumMod val="20000"/>
                  <a:lumOff val="80000"/>
                </a:schemeClr>
              </a:solidFill>
            </a:endParaRPr>
          </a:p>
        </p:txBody>
      </p:sp>
      <p:pic>
        <p:nvPicPr>
          <p:cNvPr id="4" name="Picture 3">
            <a:extLst>
              <a:ext uri="{FF2B5EF4-FFF2-40B4-BE49-F238E27FC236}">
                <a16:creationId xmlns:a16="http://schemas.microsoft.com/office/drawing/2014/main" id="{FB0C54B5-65D6-4E74-BC05-8E60E4B56DDD}"/>
              </a:ext>
            </a:extLst>
          </p:cNvPr>
          <p:cNvPicPr>
            <a:picLocks noChangeAspect="1"/>
          </p:cNvPicPr>
          <p:nvPr/>
        </p:nvPicPr>
        <p:blipFill>
          <a:blip r:embed="rId3"/>
          <a:stretch>
            <a:fillRect/>
          </a:stretch>
        </p:blipFill>
        <p:spPr>
          <a:xfrm>
            <a:off x="685801" y="3429000"/>
            <a:ext cx="8997530" cy="2897716"/>
          </a:xfrm>
          <a:prstGeom prst="rect">
            <a:avLst/>
          </a:prstGeom>
        </p:spPr>
      </p:pic>
    </p:spTree>
    <p:extLst>
      <p:ext uri="{BB962C8B-B14F-4D97-AF65-F5344CB8AC3E}">
        <p14:creationId xmlns:p14="http://schemas.microsoft.com/office/powerpoint/2010/main" val="288514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78EA-8C1C-4A0A-A532-49E202397721}"/>
              </a:ext>
            </a:extLst>
          </p:cNvPr>
          <p:cNvSpPr>
            <a:spLocks noGrp="1"/>
          </p:cNvSpPr>
          <p:nvPr>
            <p:ph type="title"/>
          </p:nvPr>
        </p:nvSpPr>
        <p:spPr>
          <a:xfrm>
            <a:off x="304801" y="190501"/>
            <a:ext cx="10131425" cy="819150"/>
          </a:xfrm>
        </p:spPr>
        <p:txBody>
          <a:bodyPr/>
          <a:lstStyle/>
          <a:p>
            <a:r>
              <a:rPr lang="en-US" b="1" dirty="0">
                <a:solidFill>
                  <a:schemeClr val="bg2">
                    <a:lumMod val="20000"/>
                    <a:lumOff val="80000"/>
                  </a:schemeClr>
                </a:solidFill>
              </a:rPr>
              <a:t>Lesson #2</a:t>
            </a:r>
          </a:p>
        </p:txBody>
      </p:sp>
      <p:pic>
        <p:nvPicPr>
          <p:cNvPr id="3" name="Picture 2">
            <a:extLst>
              <a:ext uri="{FF2B5EF4-FFF2-40B4-BE49-F238E27FC236}">
                <a16:creationId xmlns:a16="http://schemas.microsoft.com/office/drawing/2014/main" id="{9C36F80A-244B-4F9D-868E-1F17A2A20C84}"/>
              </a:ext>
            </a:extLst>
          </p:cNvPr>
          <p:cNvPicPr/>
          <p:nvPr/>
        </p:nvPicPr>
        <p:blipFill>
          <a:blip r:embed="rId3"/>
          <a:stretch>
            <a:fillRect/>
          </a:stretch>
        </p:blipFill>
        <p:spPr>
          <a:xfrm>
            <a:off x="3124200" y="457200"/>
            <a:ext cx="8172450" cy="6210299"/>
          </a:xfrm>
          <a:prstGeom prst="rect">
            <a:avLst/>
          </a:prstGeom>
        </p:spPr>
      </p:pic>
    </p:spTree>
    <p:extLst>
      <p:ext uri="{BB962C8B-B14F-4D97-AF65-F5344CB8AC3E}">
        <p14:creationId xmlns:p14="http://schemas.microsoft.com/office/powerpoint/2010/main" val="376932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1036-F6A8-4C6E-B72C-0A289722F8E2}"/>
              </a:ext>
            </a:extLst>
          </p:cNvPr>
          <p:cNvSpPr>
            <a:spLocks noGrp="1"/>
          </p:cNvSpPr>
          <p:nvPr>
            <p:ph type="title"/>
          </p:nvPr>
        </p:nvSpPr>
        <p:spPr/>
        <p:txBody>
          <a:bodyPr/>
          <a:lstStyle/>
          <a:p>
            <a:r>
              <a:rPr lang="en-US" b="1" dirty="0">
                <a:solidFill>
                  <a:schemeClr val="bg2">
                    <a:lumMod val="20000"/>
                    <a:lumOff val="80000"/>
                  </a:schemeClr>
                </a:solidFill>
              </a:rPr>
              <a:t>LESSON #2 The Climate system</a:t>
            </a:r>
          </a:p>
        </p:txBody>
      </p:sp>
      <p:pic>
        <p:nvPicPr>
          <p:cNvPr id="5" name="Online Media 4" title="The Climate System (Explained)">
            <a:hlinkClick r:id="" action="ppaction://media"/>
            <a:extLst>
              <a:ext uri="{FF2B5EF4-FFF2-40B4-BE49-F238E27FC236}">
                <a16:creationId xmlns:a16="http://schemas.microsoft.com/office/drawing/2014/main" id="{7B37039C-1678-4E64-A4F7-4428990D29F8}"/>
              </a:ext>
            </a:extLst>
          </p:cNvPr>
          <p:cNvPicPr>
            <a:picLocks noGrp="1" noRot="1" noChangeAspect="1"/>
          </p:cNvPicPr>
          <p:nvPr>
            <p:ph sz="half" idx="1"/>
            <a:videoFile r:link="rId1"/>
          </p:nvPr>
        </p:nvPicPr>
        <p:blipFill>
          <a:blip r:embed="rId5"/>
          <a:stretch>
            <a:fillRect/>
          </a:stretch>
        </p:blipFill>
        <p:spPr>
          <a:xfrm>
            <a:off x="685801" y="2374900"/>
            <a:ext cx="5113867" cy="2876550"/>
          </a:xfrm>
          <a:prstGeom prst="rect">
            <a:avLst/>
          </a:prstGeom>
        </p:spPr>
      </p:pic>
      <p:pic>
        <p:nvPicPr>
          <p:cNvPr id="6" name="Online Media 5" title="2.1 Earth&amp;#39;s Climate System">
            <a:hlinkClick r:id="" action="ppaction://media"/>
            <a:extLst>
              <a:ext uri="{FF2B5EF4-FFF2-40B4-BE49-F238E27FC236}">
                <a16:creationId xmlns:a16="http://schemas.microsoft.com/office/drawing/2014/main" id="{86D2874F-F781-469A-8635-D725D8FE6CB1}"/>
              </a:ext>
            </a:extLst>
          </p:cNvPr>
          <p:cNvPicPr>
            <a:picLocks noGrp="1" noRot="1" noChangeAspect="1"/>
          </p:cNvPicPr>
          <p:nvPr>
            <p:ph sz="half" idx="2"/>
            <a:videoFile r:link="rId2"/>
          </p:nvPr>
        </p:nvPicPr>
        <p:blipFill>
          <a:blip r:embed="rId6"/>
          <a:stretch>
            <a:fillRect/>
          </a:stretch>
        </p:blipFill>
        <p:spPr>
          <a:xfrm>
            <a:off x="6096000" y="2374900"/>
            <a:ext cx="5113867" cy="2876550"/>
          </a:xfrm>
          <a:prstGeom prst="rect">
            <a:avLst/>
          </a:prstGeom>
        </p:spPr>
      </p:pic>
    </p:spTree>
    <p:extLst>
      <p:ext uri="{BB962C8B-B14F-4D97-AF65-F5344CB8AC3E}">
        <p14:creationId xmlns:p14="http://schemas.microsoft.com/office/powerpoint/2010/main" val="78743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CEA22-5CDB-4472-9ABC-729CA5821EB8}"/>
              </a:ext>
            </a:extLst>
          </p:cNvPr>
          <p:cNvSpPr>
            <a:spLocks noGrp="1"/>
          </p:cNvSpPr>
          <p:nvPr>
            <p:ph type="title"/>
          </p:nvPr>
        </p:nvSpPr>
        <p:spPr>
          <a:xfrm>
            <a:off x="304801" y="0"/>
            <a:ext cx="4400549" cy="1456267"/>
          </a:xfrm>
        </p:spPr>
        <p:txBody>
          <a:bodyPr/>
          <a:lstStyle/>
          <a:p>
            <a:r>
              <a:rPr lang="en-US" b="1" dirty="0">
                <a:solidFill>
                  <a:schemeClr val="bg2">
                    <a:lumMod val="20000"/>
                    <a:lumOff val="80000"/>
                  </a:schemeClr>
                </a:solidFill>
              </a:rPr>
              <a:t>LESSON #2 Table 1</a:t>
            </a:r>
          </a:p>
        </p:txBody>
      </p:sp>
      <p:pic>
        <p:nvPicPr>
          <p:cNvPr id="3" name="Picture 2">
            <a:extLst>
              <a:ext uri="{FF2B5EF4-FFF2-40B4-BE49-F238E27FC236}">
                <a16:creationId xmlns:a16="http://schemas.microsoft.com/office/drawing/2014/main" id="{B071DAA6-49DA-4543-907E-4C756F1F57D0}"/>
              </a:ext>
            </a:extLst>
          </p:cNvPr>
          <p:cNvPicPr>
            <a:picLocks noChangeAspect="1"/>
          </p:cNvPicPr>
          <p:nvPr/>
        </p:nvPicPr>
        <p:blipFill>
          <a:blip r:embed="rId3"/>
          <a:stretch>
            <a:fillRect/>
          </a:stretch>
        </p:blipFill>
        <p:spPr>
          <a:xfrm>
            <a:off x="457200" y="1109662"/>
            <a:ext cx="9563100" cy="5475646"/>
          </a:xfrm>
          <a:prstGeom prst="rect">
            <a:avLst/>
          </a:prstGeom>
        </p:spPr>
      </p:pic>
    </p:spTree>
    <p:extLst>
      <p:ext uri="{BB962C8B-B14F-4D97-AF65-F5344CB8AC3E}">
        <p14:creationId xmlns:p14="http://schemas.microsoft.com/office/powerpoint/2010/main" val="185607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A054-817D-4108-A658-443AD2D5A89E}"/>
              </a:ext>
            </a:extLst>
          </p:cNvPr>
          <p:cNvSpPr>
            <a:spLocks noGrp="1"/>
          </p:cNvSpPr>
          <p:nvPr>
            <p:ph type="title"/>
          </p:nvPr>
        </p:nvSpPr>
        <p:spPr/>
        <p:txBody>
          <a:bodyPr/>
          <a:lstStyle/>
          <a:p>
            <a:r>
              <a:rPr lang="en-US" b="1" dirty="0">
                <a:solidFill>
                  <a:schemeClr val="accent5">
                    <a:lumMod val="60000"/>
                    <a:lumOff val="40000"/>
                  </a:schemeClr>
                </a:solidFill>
              </a:rPr>
              <a:t>Lesson #2 ASSESSMENT  </a:t>
            </a:r>
          </a:p>
        </p:txBody>
      </p:sp>
      <p:sp>
        <p:nvSpPr>
          <p:cNvPr id="3" name="Rectangle 2">
            <a:extLst>
              <a:ext uri="{FF2B5EF4-FFF2-40B4-BE49-F238E27FC236}">
                <a16:creationId xmlns:a16="http://schemas.microsoft.com/office/drawing/2014/main" id="{8FA50FDB-CCDE-4624-BAEF-11D5C6D0973B}"/>
              </a:ext>
            </a:extLst>
          </p:cNvPr>
          <p:cNvSpPr/>
          <p:nvPr/>
        </p:nvSpPr>
        <p:spPr>
          <a:xfrm>
            <a:off x="685801" y="1862434"/>
            <a:ext cx="11106150" cy="4401205"/>
          </a:xfrm>
          <a:prstGeom prst="rect">
            <a:avLst/>
          </a:prstGeom>
        </p:spPr>
        <p:txBody>
          <a:bodyPr wrap="square">
            <a:spAutoFit/>
          </a:bodyPr>
          <a:lstStyle/>
          <a:p>
            <a:r>
              <a:rPr lang="en-US" sz="3600" b="1" dirty="0">
                <a:solidFill>
                  <a:schemeClr val="bg2">
                    <a:lumMod val="20000"/>
                    <a:lumOff val="80000"/>
                  </a:schemeClr>
                </a:solidFill>
                <a:latin typeface="Calibri" panose="020F0502020204030204" pitchFamily="34" charset="0"/>
                <a:ea typeface="Times New Roman" panose="02020603050405020304" pitchFamily="18" charset="0"/>
              </a:rPr>
              <a:t>Imagine: </a:t>
            </a:r>
          </a:p>
          <a:p>
            <a:endParaRPr lang="en-US" sz="3600" b="1" dirty="0">
              <a:solidFill>
                <a:schemeClr val="bg2">
                  <a:lumMod val="20000"/>
                  <a:lumOff val="80000"/>
                </a:schemeClr>
              </a:solidFill>
              <a:latin typeface="Calibri" panose="020F0502020204030204" pitchFamily="34" charset="0"/>
              <a:ea typeface="Times New Roman" panose="02020603050405020304" pitchFamily="18" charset="0"/>
            </a:endParaRPr>
          </a:p>
          <a:p>
            <a:r>
              <a:rPr lang="en-US" sz="3600" b="1" dirty="0">
                <a:solidFill>
                  <a:schemeClr val="bg2">
                    <a:lumMod val="20000"/>
                    <a:lumOff val="80000"/>
                  </a:schemeClr>
                </a:solidFill>
                <a:latin typeface="Calibri" panose="020F0502020204030204" pitchFamily="34" charset="0"/>
                <a:ea typeface="Times New Roman" panose="02020603050405020304" pitchFamily="18" charset="0"/>
              </a:rPr>
              <a:t>It is your job to detect subtle changes in Earth’s climate system</a:t>
            </a:r>
            <a:r>
              <a:rPr lang="en-US" sz="3600" dirty="0">
                <a:solidFill>
                  <a:schemeClr val="bg2">
                    <a:lumMod val="20000"/>
                    <a:lumOff val="80000"/>
                  </a:schemeClr>
                </a:solidFill>
                <a:latin typeface="Calibri" panose="020F0502020204030204" pitchFamily="34" charset="0"/>
                <a:ea typeface="Times New Roman" panose="02020603050405020304" pitchFamily="18" charset="0"/>
              </a:rPr>
              <a:t>. </a:t>
            </a:r>
            <a:endParaRPr lang="en-US" sz="3600" dirty="0">
              <a:solidFill>
                <a:schemeClr val="bg2">
                  <a:lumMod val="20000"/>
                  <a:lumOff val="80000"/>
                </a:schemeClr>
              </a:solidFill>
              <a:latin typeface="Times New Roman" panose="02020603050405020304" pitchFamily="18" charset="0"/>
              <a:ea typeface="Times New Roman" panose="02020603050405020304" pitchFamily="18" charset="0"/>
            </a:endParaRPr>
          </a:p>
          <a:p>
            <a:r>
              <a:rPr lang="en-US" sz="3600" dirty="0">
                <a:solidFill>
                  <a:schemeClr val="bg2">
                    <a:lumMod val="20000"/>
                    <a:lumOff val="80000"/>
                  </a:schemeClr>
                </a:solidFill>
                <a:latin typeface="Calibri" panose="020F0502020204030204" pitchFamily="34" charset="0"/>
                <a:ea typeface="Times New Roman" panose="02020603050405020304" pitchFamily="18" charset="0"/>
              </a:rPr>
              <a:t>       </a:t>
            </a:r>
          </a:p>
          <a:p>
            <a:r>
              <a:rPr lang="en-US" sz="3600" dirty="0">
                <a:solidFill>
                  <a:schemeClr val="bg2">
                    <a:lumMod val="20000"/>
                    <a:lumOff val="80000"/>
                  </a:schemeClr>
                </a:solidFill>
                <a:latin typeface="Calibri" panose="020F0502020204030204" pitchFamily="34" charset="0"/>
                <a:ea typeface="Times New Roman" panose="02020603050405020304" pitchFamily="18" charset="0"/>
              </a:rPr>
              <a:t>Which component would you chose to monitor and why?</a:t>
            </a:r>
          </a:p>
          <a:p>
            <a:endParaRPr lang="en-US" sz="3600" dirty="0">
              <a:solidFill>
                <a:schemeClr val="bg2">
                  <a:lumMod val="20000"/>
                  <a:lumOff val="80000"/>
                </a:schemeClr>
              </a:solidFill>
              <a:latin typeface="Calibri" panose="020F0502020204030204" pitchFamily="34" charset="0"/>
              <a:ea typeface="Times New Roman" panose="02020603050405020304" pitchFamily="18" charset="0"/>
            </a:endParaRPr>
          </a:p>
          <a:p>
            <a:r>
              <a:rPr lang="en-US" sz="2800" b="1" dirty="0">
                <a:solidFill>
                  <a:schemeClr val="bg2">
                    <a:lumMod val="20000"/>
                    <a:lumOff val="80000"/>
                  </a:schemeClr>
                </a:solidFill>
                <a:latin typeface="Calibri" panose="020F0502020204030204" pitchFamily="34" charset="0"/>
                <a:ea typeface="Times New Roman" panose="02020603050405020304" pitchFamily="18" charset="0"/>
              </a:rPr>
              <a:t>Please find the detailed instructions in the Notes section on this slide. </a:t>
            </a:r>
            <a:endParaRPr lang="en-US" sz="2800" b="1" dirty="0">
              <a:solidFill>
                <a:schemeClr val="bg2">
                  <a:lumMod val="20000"/>
                  <a:lumOff val="8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462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p:txBody>
          <a:bodyPr/>
          <a:lstStyle/>
          <a:p>
            <a:r>
              <a:rPr lang="en-US" b="1" dirty="0">
                <a:solidFill>
                  <a:schemeClr val="bg2">
                    <a:lumMod val="20000"/>
                    <a:lumOff val="80000"/>
                  </a:schemeClr>
                </a:solidFill>
              </a:rPr>
              <a:t>LESSON #3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409575" y="1979084"/>
            <a:ext cx="11372849" cy="3649133"/>
          </a:xfrm>
        </p:spPr>
        <p:txBody>
          <a:bodyPr/>
          <a:lstStyle/>
          <a:p>
            <a:pPr lvl="0"/>
            <a:r>
              <a:rPr lang="en-US" sz="2800" dirty="0">
                <a:solidFill>
                  <a:schemeClr val="bg2">
                    <a:lumMod val="20000"/>
                    <a:lumOff val="80000"/>
                  </a:schemeClr>
                </a:solidFill>
              </a:rPr>
              <a:t>Explain how the Greenhouse Effect works influences Earth’s climate</a:t>
            </a:r>
          </a:p>
          <a:p>
            <a:pPr lvl="0"/>
            <a:r>
              <a:rPr lang="en-US" sz="2800" dirty="0">
                <a:solidFill>
                  <a:schemeClr val="bg2">
                    <a:lumMod val="20000"/>
                    <a:lumOff val="80000"/>
                  </a:schemeClr>
                </a:solidFill>
              </a:rPr>
              <a:t>Compare the Greenhouse Effect to an actual greenhouse</a:t>
            </a:r>
          </a:p>
          <a:p>
            <a:pPr lvl="0"/>
            <a:r>
              <a:rPr lang="en-US" sz="2800" dirty="0">
                <a:solidFill>
                  <a:schemeClr val="bg2">
                    <a:lumMod val="20000"/>
                    <a:lumOff val="80000"/>
                  </a:schemeClr>
                </a:solidFill>
              </a:rPr>
              <a:t>Distinguish between incoming solar radiation and outgoing radiation from Earth’s surface</a:t>
            </a:r>
          </a:p>
          <a:p>
            <a:pPr lvl="0"/>
            <a:r>
              <a:rPr lang="en-US" sz="2800" dirty="0">
                <a:solidFill>
                  <a:schemeClr val="bg2">
                    <a:lumMod val="20000"/>
                    <a:lumOff val="80000"/>
                  </a:schemeClr>
                </a:solidFill>
              </a:rPr>
              <a:t>Describe how carbon dioxide and methane trap outgoing radiation</a:t>
            </a:r>
          </a:p>
          <a:p>
            <a:pPr marL="0" lvl="0" indent="0">
              <a:buNone/>
            </a:pPr>
            <a:endParaRPr lang="en-US" sz="2800" dirty="0"/>
          </a:p>
          <a:p>
            <a:pPr marL="0" indent="0">
              <a:buNone/>
            </a:pPr>
            <a:endParaRPr lang="en-US" dirty="0"/>
          </a:p>
        </p:txBody>
      </p:sp>
    </p:spTree>
    <p:extLst>
      <p:ext uri="{BB962C8B-B14F-4D97-AF65-F5344CB8AC3E}">
        <p14:creationId xmlns:p14="http://schemas.microsoft.com/office/powerpoint/2010/main" val="259356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22EF-376D-4071-AA46-D96B60DE03A3}"/>
              </a:ext>
            </a:extLst>
          </p:cNvPr>
          <p:cNvSpPr>
            <a:spLocks noGrp="1"/>
          </p:cNvSpPr>
          <p:nvPr>
            <p:ph type="title"/>
          </p:nvPr>
        </p:nvSpPr>
        <p:spPr/>
        <p:txBody>
          <a:bodyPr/>
          <a:lstStyle/>
          <a:p>
            <a:r>
              <a:rPr lang="en-US" b="1" dirty="0">
                <a:solidFill>
                  <a:schemeClr val="bg2">
                    <a:lumMod val="20000"/>
                    <a:lumOff val="80000"/>
                  </a:schemeClr>
                </a:solidFill>
              </a:rPr>
              <a:t>LESSON #3</a:t>
            </a:r>
          </a:p>
        </p:txBody>
      </p:sp>
      <p:pic>
        <p:nvPicPr>
          <p:cNvPr id="4" name="Online Media 3" title="What Is the Greenhouse Effect?">
            <a:hlinkClick r:id="" action="ppaction://media"/>
            <a:extLst>
              <a:ext uri="{FF2B5EF4-FFF2-40B4-BE49-F238E27FC236}">
                <a16:creationId xmlns:a16="http://schemas.microsoft.com/office/drawing/2014/main" id="{9DFFF7D7-267E-495E-8E5A-B2F9CEFF9CA8}"/>
              </a:ext>
            </a:extLst>
          </p:cNvPr>
          <p:cNvPicPr>
            <a:picLocks noGrp="1" noRot="1" noChangeAspect="1"/>
          </p:cNvPicPr>
          <p:nvPr>
            <p:ph idx="1"/>
            <a:videoFile r:link="rId1"/>
          </p:nvPr>
        </p:nvPicPr>
        <p:blipFill>
          <a:blip r:embed="rId4"/>
          <a:stretch>
            <a:fillRect/>
          </a:stretch>
        </p:blipFill>
        <p:spPr>
          <a:xfrm>
            <a:off x="2324101" y="1746250"/>
            <a:ext cx="8003822" cy="4502150"/>
          </a:xfrm>
          <a:prstGeom prst="rect">
            <a:avLst/>
          </a:prstGeom>
        </p:spPr>
      </p:pic>
    </p:spTree>
    <p:extLst>
      <p:ext uri="{BB962C8B-B14F-4D97-AF65-F5344CB8AC3E}">
        <p14:creationId xmlns:p14="http://schemas.microsoft.com/office/powerpoint/2010/main" val="127794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BD64-7FCD-480F-9FC6-F94F0356D73F}"/>
              </a:ext>
            </a:extLst>
          </p:cNvPr>
          <p:cNvSpPr>
            <a:spLocks noGrp="1"/>
          </p:cNvSpPr>
          <p:nvPr>
            <p:ph type="title"/>
          </p:nvPr>
        </p:nvSpPr>
        <p:spPr>
          <a:xfrm>
            <a:off x="266700" y="327182"/>
            <a:ext cx="10131425" cy="609600"/>
          </a:xfrm>
        </p:spPr>
        <p:txBody>
          <a:bodyPr>
            <a:normAutofit fontScale="90000"/>
          </a:bodyPr>
          <a:lstStyle/>
          <a:p>
            <a:r>
              <a:rPr lang="en-US" dirty="0">
                <a:solidFill>
                  <a:schemeClr val="accent5">
                    <a:lumMod val="60000"/>
                    <a:lumOff val="40000"/>
                  </a:schemeClr>
                </a:solidFill>
              </a:rPr>
              <a:t>Lesson #3 ASSESSMENT</a:t>
            </a:r>
            <a:endParaRPr lang="en-US" b="1" dirty="0">
              <a:solidFill>
                <a:schemeClr val="accent5">
                  <a:lumMod val="60000"/>
                  <a:lumOff val="40000"/>
                </a:schemeClr>
              </a:solidFill>
            </a:endParaRPr>
          </a:p>
        </p:txBody>
      </p:sp>
      <p:pic>
        <p:nvPicPr>
          <p:cNvPr id="5" name="Content Placeholder 4">
            <a:extLst>
              <a:ext uri="{FF2B5EF4-FFF2-40B4-BE49-F238E27FC236}">
                <a16:creationId xmlns:a16="http://schemas.microsoft.com/office/drawing/2014/main" id="{A11BD508-2E56-48CE-B0C1-A5788A7716ED}"/>
              </a:ext>
            </a:extLst>
          </p:cNvPr>
          <p:cNvPicPr>
            <a:picLocks noGrp="1"/>
          </p:cNvPicPr>
          <p:nvPr>
            <p:ph sz="half" idx="1"/>
          </p:nvPr>
        </p:nvPicPr>
        <p:blipFill>
          <a:blip r:embed="rId3"/>
          <a:stretch>
            <a:fillRect/>
          </a:stretch>
        </p:blipFill>
        <p:spPr>
          <a:xfrm>
            <a:off x="266700" y="2552701"/>
            <a:ext cx="6362699" cy="3924299"/>
          </a:xfrm>
          <a:prstGeom prst="rect">
            <a:avLst/>
          </a:prstGeom>
        </p:spPr>
      </p:pic>
      <p:pic>
        <p:nvPicPr>
          <p:cNvPr id="6" name="Picture 5">
            <a:extLst>
              <a:ext uri="{FF2B5EF4-FFF2-40B4-BE49-F238E27FC236}">
                <a16:creationId xmlns:a16="http://schemas.microsoft.com/office/drawing/2014/main" id="{F25AF4AB-A2E7-4348-A699-F55C7A2167E4}"/>
              </a:ext>
            </a:extLst>
          </p:cNvPr>
          <p:cNvPicPr/>
          <p:nvPr/>
        </p:nvPicPr>
        <p:blipFill>
          <a:blip r:embed="rId4"/>
          <a:stretch>
            <a:fillRect/>
          </a:stretch>
        </p:blipFill>
        <p:spPr>
          <a:xfrm>
            <a:off x="6929969" y="2793736"/>
            <a:ext cx="4995331" cy="3683264"/>
          </a:xfrm>
          <a:prstGeom prst="rect">
            <a:avLst/>
          </a:prstGeom>
        </p:spPr>
      </p:pic>
      <p:sp>
        <p:nvSpPr>
          <p:cNvPr id="3" name="Rectangle 2">
            <a:extLst>
              <a:ext uri="{FF2B5EF4-FFF2-40B4-BE49-F238E27FC236}">
                <a16:creationId xmlns:a16="http://schemas.microsoft.com/office/drawing/2014/main" id="{93510276-372D-482C-896B-186A7B085752}"/>
              </a:ext>
            </a:extLst>
          </p:cNvPr>
          <p:cNvSpPr/>
          <p:nvPr/>
        </p:nvSpPr>
        <p:spPr>
          <a:xfrm>
            <a:off x="266700" y="1113916"/>
            <a:ext cx="12128898" cy="1261884"/>
          </a:xfrm>
          <a:prstGeom prst="rect">
            <a:avLst/>
          </a:prstGeom>
        </p:spPr>
        <p:txBody>
          <a:bodyPr wrap="none">
            <a:spAutoFit/>
          </a:bodyPr>
          <a:lstStyle/>
          <a:p>
            <a:r>
              <a:rPr lang="en-US" sz="2800" b="1" dirty="0">
                <a:solidFill>
                  <a:schemeClr val="accent5">
                    <a:lumMod val="60000"/>
                    <a:lumOff val="40000"/>
                  </a:schemeClr>
                </a:solidFill>
              </a:rPr>
              <a:t>Grab a piece of paper, colored pens or pencils and use the figures for inspiration</a:t>
            </a:r>
            <a:r>
              <a:rPr lang="en-US" b="1" dirty="0">
                <a:solidFill>
                  <a:schemeClr val="accent5">
                    <a:lumMod val="60000"/>
                    <a:lumOff val="40000"/>
                  </a:schemeClr>
                </a:solidFill>
              </a:rPr>
              <a:t>:</a:t>
            </a:r>
          </a:p>
          <a:p>
            <a:r>
              <a:rPr lang="en-US" sz="2400" b="1" dirty="0">
                <a:solidFill>
                  <a:schemeClr val="accent5">
                    <a:lumMod val="60000"/>
                    <a:lumOff val="40000"/>
                  </a:schemeClr>
                </a:solidFill>
              </a:rPr>
              <a:t>Draw the greenhouse effect</a:t>
            </a:r>
          </a:p>
          <a:p>
            <a:r>
              <a:rPr lang="en-US" sz="2400" b="1" dirty="0">
                <a:solidFill>
                  <a:schemeClr val="accent5">
                    <a:lumMod val="60000"/>
                    <a:lumOff val="40000"/>
                  </a:schemeClr>
                </a:solidFill>
              </a:rPr>
              <a:t>Label your completed drawing using all the terms on the next slide</a:t>
            </a:r>
            <a:endParaRPr lang="en-US" sz="2400" dirty="0"/>
          </a:p>
        </p:txBody>
      </p:sp>
    </p:spTree>
    <p:extLst>
      <p:ext uri="{BB962C8B-B14F-4D97-AF65-F5344CB8AC3E}">
        <p14:creationId xmlns:p14="http://schemas.microsoft.com/office/powerpoint/2010/main" val="2915954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E461-E8D3-4A7E-BD86-7FCDD217F50D}"/>
              </a:ext>
            </a:extLst>
          </p:cNvPr>
          <p:cNvSpPr>
            <a:spLocks noGrp="1"/>
          </p:cNvSpPr>
          <p:nvPr>
            <p:ph type="title"/>
          </p:nvPr>
        </p:nvSpPr>
        <p:spPr>
          <a:xfrm>
            <a:off x="150009" y="-11273"/>
            <a:ext cx="10903225" cy="1456267"/>
          </a:xfrm>
        </p:spPr>
        <p:txBody>
          <a:bodyPr>
            <a:normAutofit fontScale="90000"/>
          </a:bodyPr>
          <a:lstStyle/>
          <a:p>
            <a:r>
              <a:rPr lang="en-US" dirty="0">
                <a:solidFill>
                  <a:schemeClr val="accent5">
                    <a:lumMod val="60000"/>
                    <a:lumOff val="40000"/>
                  </a:schemeClr>
                </a:solidFill>
              </a:rPr>
              <a:t>Lesson #3 ASSESSMENT</a:t>
            </a:r>
            <a:br>
              <a:rPr lang="en-US" dirty="0">
                <a:solidFill>
                  <a:schemeClr val="accent5">
                    <a:lumMod val="60000"/>
                    <a:lumOff val="40000"/>
                  </a:schemeClr>
                </a:solidFill>
              </a:rPr>
            </a:br>
            <a:r>
              <a:rPr lang="en-US" dirty="0">
                <a:solidFill>
                  <a:schemeClr val="bg2">
                    <a:lumMod val="20000"/>
                    <a:lumOff val="80000"/>
                  </a:schemeClr>
                </a:solidFill>
              </a:rPr>
              <a:t>Label your Drawing using each of the terms below:</a:t>
            </a:r>
          </a:p>
        </p:txBody>
      </p:sp>
      <p:sp>
        <p:nvSpPr>
          <p:cNvPr id="3" name="Content Placeholder 2">
            <a:extLst>
              <a:ext uri="{FF2B5EF4-FFF2-40B4-BE49-F238E27FC236}">
                <a16:creationId xmlns:a16="http://schemas.microsoft.com/office/drawing/2014/main" id="{FCA36868-7BED-432B-999A-FBB2E2B79150}"/>
              </a:ext>
            </a:extLst>
          </p:cNvPr>
          <p:cNvSpPr>
            <a:spLocks noGrp="1"/>
          </p:cNvSpPr>
          <p:nvPr>
            <p:ph sz="half" idx="1"/>
          </p:nvPr>
        </p:nvSpPr>
        <p:spPr>
          <a:xfrm>
            <a:off x="377687" y="1865843"/>
            <a:ext cx="6000751" cy="4605865"/>
          </a:xfrm>
        </p:spPr>
        <p:txBody>
          <a:bodyPr>
            <a:noAutofit/>
          </a:bodyPr>
          <a:lstStyle/>
          <a:p>
            <a:r>
              <a:rPr lang="en-US" sz="3200" dirty="0">
                <a:solidFill>
                  <a:schemeClr val="bg2">
                    <a:lumMod val="20000"/>
                    <a:lumOff val="80000"/>
                  </a:schemeClr>
                </a:solidFill>
              </a:rPr>
              <a:t>Earth’s surface</a:t>
            </a:r>
          </a:p>
          <a:p>
            <a:r>
              <a:rPr lang="en-US" sz="3200" dirty="0">
                <a:solidFill>
                  <a:schemeClr val="bg2">
                    <a:lumMod val="20000"/>
                    <a:lumOff val="80000"/>
                  </a:schemeClr>
                </a:solidFill>
              </a:rPr>
              <a:t>Earth’s atmosphere</a:t>
            </a:r>
          </a:p>
          <a:p>
            <a:r>
              <a:rPr lang="en-US" sz="3200" dirty="0">
                <a:solidFill>
                  <a:schemeClr val="bg2">
                    <a:lumMod val="20000"/>
                    <a:lumOff val="80000"/>
                  </a:schemeClr>
                </a:solidFill>
              </a:rPr>
              <a:t>The Sun</a:t>
            </a:r>
          </a:p>
          <a:p>
            <a:r>
              <a:rPr lang="en-US" sz="3200" dirty="0">
                <a:solidFill>
                  <a:schemeClr val="bg2">
                    <a:lumMod val="20000"/>
                    <a:lumOff val="80000"/>
                  </a:schemeClr>
                </a:solidFill>
              </a:rPr>
              <a:t>space</a:t>
            </a:r>
          </a:p>
          <a:p>
            <a:r>
              <a:rPr lang="en-US" sz="3200" dirty="0">
                <a:solidFill>
                  <a:schemeClr val="bg2">
                    <a:lumMod val="20000"/>
                    <a:lumOff val="80000"/>
                  </a:schemeClr>
                </a:solidFill>
              </a:rPr>
              <a:t>solar radiation (sunlight)</a:t>
            </a:r>
          </a:p>
          <a:p>
            <a:r>
              <a:rPr lang="en-US" sz="3200" dirty="0">
                <a:solidFill>
                  <a:schemeClr val="bg2">
                    <a:lumMod val="20000"/>
                    <a:lumOff val="80000"/>
                  </a:schemeClr>
                </a:solidFill>
              </a:rPr>
              <a:t>infrared radiation (heat)</a:t>
            </a:r>
          </a:p>
          <a:p>
            <a:r>
              <a:rPr lang="en-US" sz="3200" dirty="0">
                <a:solidFill>
                  <a:schemeClr val="bg2">
                    <a:lumMod val="20000"/>
                    <a:lumOff val="80000"/>
                  </a:schemeClr>
                </a:solidFill>
              </a:rPr>
              <a:t>reflected solar radiation</a:t>
            </a:r>
          </a:p>
          <a:p>
            <a:r>
              <a:rPr lang="en-US" sz="3200" dirty="0">
                <a:solidFill>
                  <a:schemeClr val="bg2">
                    <a:lumMod val="20000"/>
                    <a:lumOff val="80000"/>
                  </a:schemeClr>
                </a:solidFill>
              </a:rPr>
              <a:t>absorbed solar radiation</a:t>
            </a:r>
          </a:p>
        </p:txBody>
      </p:sp>
      <p:sp>
        <p:nvSpPr>
          <p:cNvPr id="4" name="Content Placeholder 3">
            <a:extLst>
              <a:ext uri="{FF2B5EF4-FFF2-40B4-BE49-F238E27FC236}">
                <a16:creationId xmlns:a16="http://schemas.microsoft.com/office/drawing/2014/main" id="{AED9C2F9-AF7C-4F15-AD0A-3CE499A2456D}"/>
              </a:ext>
            </a:extLst>
          </p:cNvPr>
          <p:cNvSpPr>
            <a:spLocks noGrp="1"/>
          </p:cNvSpPr>
          <p:nvPr>
            <p:ph sz="half" idx="2"/>
          </p:nvPr>
        </p:nvSpPr>
        <p:spPr>
          <a:xfrm>
            <a:off x="5373019" y="1444994"/>
            <a:ext cx="6000751" cy="4895481"/>
          </a:xfrm>
        </p:spPr>
        <p:txBody>
          <a:bodyPr>
            <a:noAutofit/>
          </a:bodyPr>
          <a:lstStyle/>
          <a:p>
            <a:r>
              <a:rPr lang="en-US" sz="3200" dirty="0">
                <a:solidFill>
                  <a:schemeClr val="bg2">
                    <a:lumMod val="20000"/>
                    <a:lumOff val="80000"/>
                  </a:schemeClr>
                </a:solidFill>
              </a:rPr>
              <a:t>emitted solar radiation</a:t>
            </a:r>
          </a:p>
          <a:p>
            <a:r>
              <a:rPr lang="en-US" sz="3200" dirty="0">
                <a:solidFill>
                  <a:schemeClr val="bg2">
                    <a:lumMod val="20000"/>
                    <a:lumOff val="80000"/>
                  </a:schemeClr>
                </a:solidFill>
              </a:rPr>
              <a:t>short-wave radiation</a:t>
            </a:r>
          </a:p>
          <a:p>
            <a:r>
              <a:rPr lang="en-US" sz="3200" dirty="0">
                <a:solidFill>
                  <a:schemeClr val="bg2">
                    <a:lumMod val="20000"/>
                    <a:lumOff val="80000"/>
                  </a:schemeClr>
                </a:solidFill>
              </a:rPr>
              <a:t>long-wave radiation</a:t>
            </a:r>
          </a:p>
          <a:p>
            <a:r>
              <a:rPr lang="en-US" sz="3200" dirty="0">
                <a:solidFill>
                  <a:schemeClr val="bg2">
                    <a:lumMod val="20000"/>
                    <a:lumOff val="80000"/>
                  </a:schemeClr>
                </a:solidFill>
              </a:rPr>
              <a:t>reflected long-wave radiation</a:t>
            </a:r>
          </a:p>
          <a:p>
            <a:r>
              <a:rPr lang="en-US" sz="3200" dirty="0">
                <a:solidFill>
                  <a:schemeClr val="bg2">
                    <a:lumMod val="20000"/>
                    <a:lumOff val="80000"/>
                  </a:schemeClr>
                </a:solidFill>
              </a:rPr>
              <a:t>absorbed long-wave radiation</a:t>
            </a:r>
          </a:p>
          <a:p>
            <a:r>
              <a:rPr lang="en-US" sz="3200" dirty="0">
                <a:solidFill>
                  <a:schemeClr val="bg2">
                    <a:lumMod val="20000"/>
                    <a:lumOff val="80000"/>
                  </a:schemeClr>
                </a:solidFill>
              </a:rPr>
              <a:t>emitted long-wave radiation</a:t>
            </a:r>
          </a:p>
          <a:p>
            <a:r>
              <a:rPr lang="en-US" sz="3200" dirty="0">
                <a:solidFill>
                  <a:schemeClr val="bg2">
                    <a:lumMod val="20000"/>
                    <a:lumOff val="80000"/>
                  </a:schemeClr>
                </a:solidFill>
              </a:rPr>
              <a:t>greenhouse gases	</a:t>
            </a:r>
          </a:p>
        </p:txBody>
      </p:sp>
    </p:spTree>
    <p:extLst>
      <p:ext uri="{BB962C8B-B14F-4D97-AF65-F5344CB8AC3E}">
        <p14:creationId xmlns:p14="http://schemas.microsoft.com/office/powerpoint/2010/main" val="193791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B197-ACF9-4119-8BCC-EFCCC835297D}"/>
              </a:ext>
            </a:extLst>
          </p:cNvPr>
          <p:cNvSpPr>
            <a:spLocks noGrp="1"/>
          </p:cNvSpPr>
          <p:nvPr>
            <p:ph type="title"/>
          </p:nvPr>
        </p:nvSpPr>
        <p:spPr>
          <a:xfrm>
            <a:off x="685801" y="609600"/>
            <a:ext cx="10820398" cy="2307771"/>
          </a:xfrm>
        </p:spPr>
        <p:txBody>
          <a:bodyPr>
            <a:normAutofit fontScale="90000"/>
          </a:bodyPr>
          <a:lstStyle/>
          <a:p>
            <a:r>
              <a:rPr lang="en-US" b="1" i="1" dirty="0" err="1">
                <a:solidFill>
                  <a:schemeClr val="bg2">
                    <a:lumMod val="20000"/>
                    <a:lumOff val="80000"/>
                  </a:schemeClr>
                </a:solidFill>
              </a:rPr>
              <a:t>BACKround</a:t>
            </a:r>
            <a:r>
              <a:rPr lang="en-US" b="1" i="1" dirty="0">
                <a:solidFill>
                  <a:schemeClr val="bg2">
                    <a:lumMod val="20000"/>
                    <a:lumOff val="80000"/>
                  </a:schemeClr>
                </a:solidFill>
              </a:rPr>
              <a:t> Information </a:t>
            </a:r>
            <a:br>
              <a:rPr lang="en-US" b="1" i="1" dirty="0">
                <a:solidFill>
                  <a:schemeClr val="bg2">
                    <a:lumMod val="20000"/>
                    <a:lumOff val="80000"/>
                  </a:schemeClr>
                </a:solidFill>
              </a:rPr>
            </a:br>
            <a:br>
              <a:rPr lang="en-US" b="1" i="1" dirty="0">
                <a:solidFill>
                  <a:schemeClr val="bg2">
                    <a:lumMod val="20000"/>
                    <a:lumOff val="80000"/>
                  </a:schemeClr>
                </a:solidFill>
              </a:rPr>
            </a:br>
            <a:r>
              <a:rPr lang="en-US" b="1" i="1" dirty="0">
                <a:solidFill>
                  <a:schemeClr val="bg2">
                    <a:lumMod val="20000"/>
                    <a:lumOff val="80000"/>
                  </a:schemeClr>
                </a:solidFill>
              </a:rPr>
              <a:t>Climate, Weather, the Greenhouse Effect, Greenhouse Gases, and Species’ range shifts</a:t>
            </a:r>
            <a:br>
              <a:rPr lang="en-US" dirty="0">
                <a:solidFill>
                  <a:schemeClr val="bg2">
                    <a:lumMod val="20000"/>
                    <a:lumOff val="80000"/>
                  </a:schemeClr>
                </a:solidFill>
              </a:rPr>
            </a:br>
            <a:endParaRPr lang="en-US" dirty="0">
              <a:solidFill>
                <a:schemeClr val="bg2">
                  <a:lumMod val="20000"/>
                  <a:lumOff val="80000"/>
                </a:schemeClr>
              </a:solidFill>
            </a:endParaRPr>
          </a:p>
        </p:txBody>
      </p:sp>
      <p:sp>
        <p:nvSpPr>
          <p:cNvPr id="3" name="Content Placeholder 2">
            <a:extLst>
              <a:ext uri="{FF2B5EF4-FFF2-40B4-BE49-F238E27FC236}">
                <a16:creationId xmlns:a16="http://schemas.microsoft.com/office/drawing/2014/main" id="{D080ED0D-C4ED-44A3-B335-472CFFA52A30}"/>
              </a:ext>
            </a:extLst>
          </p:cNvPr>
          <p:cNvSpPr>
            <a:spLocks noGrp="1"/>
          </p:cNvSpPr>
          <p:nvPr>
            <p:ph idx="1"/>
          </p:nvPr>
        </p:nvSpPr>
        <p:spPr>
          <a:xfrm>
            <a:off x="685801" y="2917371"/>
            <a:ext cx="11280227" cy="2873829"/>
          </a:xfrm>
        </p:spPr>
        <p:txBody>
          <a:bodyPr>
            <a:normAutofit fontScale="70000" lnSpcReduction="20000"/>
          </a:bodyPr>
          <a:lstStyle/>
          <a:p>
            <a:pPr marL="0" indent="0">
              <a:buNone/>
            </a:pPr>
            <a:r>
              <a:rPr lang="en-US" sz="3600" b="1" i="1" dirty="0">
                <a:solidFill>
                  <a:schemeClr val="bg2">
                    <a:lumMod val="20000"/>
                    <a:lumOff val="80000"/>
                  </a:schemeClr>
                </a:solidFill>
              </a:rPr>
              <a:t>Guiding Questions: </a:t>
            </a:r>
          </a:p>
          <a:p>
            <a:pPr marL="742950" indent="-742950">
              <a:buFont typeface="+mj-lt"/>
              <a:buAutoNum type="arabicPeriod"/>
            </a:pPr>
            <a:r>
              <a:rPr lang="en-US" sz="3600" i="1" dirty="0">
                <a:solidFill>
                  <a:schemeClr val="bg2">
                    <a:lumMod val="20000"/>
                    <a:lumOff val="80000"/>
                  </a:schemeClr>
                </a:solidFill>
              </a:rPr>
              <a:t>What’s the difference between climate and weather?</a:t>
            </a:r>
          </a:p>
          <a:p>
            <a:pPr marL="742950" indent="-742950">
              <a:buFont typeface="+mj-lt"/>
              <a:buAutoNum type="arabicPeriod"/>
            </a:pPr>
            <a:r>
              <a:rPr lang="en-US" sz="3600" i="1" dirty="0">
                <a:solidFill>
                  <a:schemeClr val="bg2">
                    <a:lumMod val="20000"/>
                    <a:lumOff val="80000"/>
                  </a:schemeClr>
                </a:solidFill>
              </a:rPr>
              <a:t>How does the systems-based approach show connections between Earth’s atmosphere, biosphere, cryosphere, hydrosphere and geosphere? </a:t>
            </a:r>
          </a:p>
          <a:p>
            <a:pPr marL="742950" indent="-742950">
              <a:buFont typeface="+mj-lt"/>
              <a:buAutoNum type="arabicPeriod"/>
            </a:pPr>
            <a:r>
              <a:rPr lang="en-US" sz="3600" i="1" dirty="0">
                <a:solidFill>
                  <a:schemeClr val="bg2">
                    <a:lumMod val="20000"/>
                    <a:lumOff val="80000"/>
                  </a:schemeClr>
                </a:solidFill>
              </a:rPr>
              <a:t>How do humans influence Earth’s climate system? </a:t>
            </a:r>
          </a:p>
          <a:p>
            <a:pPr marL="742950" indent="-742950">
              <a:buFont typeface="+mj-lt"/>
              <a:buAutoNum type="arabicPeriod"/>
            </a:pPr>
            <a:r>
              <a:rPr lang="en-US" sz="3600" i="1" dirty="0">
                <a:solidFill>
                  <a:schemeClr val="bg2">
                    <a:lumMod val="20000"/>
                    <a:lumOff val="80000"/>
                  </a:schemeClr>
                </a:solidFill>
              </a:rPr>
              <a:t>How do you think plant and animal species will respond to climate change?</a:t>
            </a:r>
          </a:p>
          <a:p>
            <a:endParaRPr lang="en-US" dirty="0"/>
          </a:p>
        </p:txBody>
      </p:sp>
    </p:spTree>
    <p:extLst>
      <p:ext uri="{BB962C8B-B14F-4D97-AF65-F5344CB8AC3E}">
        <p14:creationId xmlns:p14="http://schemas.microsoft.com/office/powerpoint/2010/main" val="2743795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#4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342901" y="857251"/>
            <a:ext cx="7572375" cy="1638299"/>
          </a:xfrm>
        </p:spPr>
        <p:txBody>
          <a:bodyPr/>
          <a:lstStyle/>
          <a:p>
            <a:pPr lvl="0"/>
            <a:r>
              <a:rPr lang="en-US" sz="2800" dirty="0">
                <a:solidFill>
                  <a:schemeClr val="bg2">
                    <a:lumMod val="20000"/>
                    <a:lumOff val="80000"/>
                  </a:schemeClr>
                </a:solidFill>
              </a:rPr>
              <a:t>Define and recognize a climate forcing</a:t>
            </a:r>
          </a:p>
          <a:p>
            <a:pPr lvl="0"/>
            <a:r>
              <a:rPr lang="en-US" sz="2800" dirty="0">
                <a:solidFill>
                  <a:schemeClr val="bg2">
                    <a:lumMod val="20000"/>
                    <a:lumOff val="80000"/>
                  </a:schemeClr>
                </a:solidFill>
              </a:rPr>
              <a:t>Define and recognize a climate feedback</a:t>
            </a:r>
          </a:p>
          <a:p>
            <a:pPr lvl="0"/>
            <a:r>
              <a:rPr lang="en-US" sz="2800" dirty="0">
                <a:solidFill>
                  <a:schemeClr val="bg2">
                    <a:lumMod val="20000"/>
                    <a:lumOff val="80000"/>
                  </a:schemeClr>
                </a:solidFill>
              </a:rPr>
              <a:t>Define and recognize a climate tipping point</a:t>
            </a:r>
          </a:p>
        </p:txBody>
      </p:sp>
      <p:pic>
        <p:nvPicPr>
          <p:cNvPr id="4" name="Picture 3">
            <a:extLst>
              <a:ext uri="{FF2B5EF4-FFF2-40B4-BE49-F238E27FC236}">
                <a16:creationId xmlns:a16="http://schemas.microsoft.com/office/drawing/2014/main" id="{F61230EF-7BBD-4980-A96C-8CB411E80263}"/>
              </a:ext>
            </a:extLst>
          </p:cNvPr>
          <p:cNvPicPr>
            <a:picLocks noChangeAspect="1"/>
          </p:cNvPicPr>
          <p:nvPr/>
        </p:nvPicPr>
        <p:blipFill>
          <a:blip r:embed="rId3"/>
          <a:stretch>
            <a:fillRect/>
          </a:stretch>
        </p:blipFill>
        <p:spPr>
          <a:xfrm>
            <a:off x="342901" y="2728912"/>
            <a:ext cx="9839325" cy="3914775"/>
          </a:xfrm>
          <a:prstGeom prst="rect">
            <a:avLst/>
          </a:prstGeom>
        </p:spPr>
      </p:pic>
    </p:spTree>
    <p:extLst>
      <p:ext uri="{BB962C8B-B14F-4D97-AF65-F5344CB8AC3E}">
        <p14:creationId xmlns:p14="http://schemas.microsoft.com/office/powerpoint/2010/main" val="3669878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0224-AB5C-403A-9425-02466901B724}"/>
              </a:ext>
            </a:extLst>
          </p:cNvPr>
          <p:cNvSpPr>
            <a:spLocks noGrp="1"/>
          </p:cNvSpPr>
          <p:nvPr>
            <p:ph type="title"/>
          </p:nvPr>
        </p:nvSpPr>
        <p:spPr>
          <a:xfrm>
            <a:off x="0" y="7623"/>
            <a:ext cx="10131425" cy="951570"/>
          </a:xfrm>
        </p:spPr>
        <p:txBody>
          <a:bodyPr/>
          <a:lstStyle/>
          <a:p>
            <a:r>
              <a:rPr lang="en-US" b="1" dirty="0">
                <a:solidFill>
                  <a:schemeClr val="accent5">
                    <a:lumMod val="60000"/>
                    <a:lumOff val="40000"/>
                  </a:schemeClr>
                </a:solidFill>
              </a:rPr>
              <a:t>Lesson #4 ASSESSMENT</a:t>
            </a:r>
            <a:endParaRPr lang="en-US" b="1" dirty="0"/>
          </a:p>
        </p:txBody>
      </p:sp>
      <p:sp>
        <p:nvSpPr>
          <p:cNvPr id="3" name="Rectangle 2">
            <a:extLst>
              <a:ext uri="{FF2B5EF4-FFF2-40B4-BE49-F238E27FC236}">
                <a16:creationId xmlns:a16="http://schemas.microsoft.com/office/drawing/2014/main" id="{83412360-1B63-4697-B48D-33960A88A358}"/>
              </a:ext>
            </a:extLst>
          </p:cNvPr>
          <p:cNvSpPr/>
          <p:nvPr/>
        </p:nvSpPr>
        <p:spPr>
          <a:xfrm>
            <a:off x="115850" y="668907"/>
            <a:ext cx="11757100" cy="4647426"/>
          </a:xfrm>
          <a:prstGeom prst="rect">
            <a:avLst/>
          </a:prstGeom>
        </p:spPr>
        <p:txBody>
          <a:bodyPr wrap="square">
            <a:spAutoFit/>
          </a:bodyPr>
          <a:lstStyle/>
          <a:p>
            <a:r>
              <a:rPr lang="en-US" b="1" dirty="0"/>
              <a:t>Fill in the blank using terms from the word bank.</a:t>
            </a:r>
          </a:p>
          <a:p>
            <a:endParaRPr lang="en-US" dirty="0">
              <a:solidFill>
                <a:schemeClr val="bg2">
                  <a:lumMod val="20000"/>
                  <a:lumOff val="80000"/>
                </a:schemeClr>
              </a:solidFill>
            </a:endParaRPr>
          </a:p>
          <a:p>
            <a:pPr marL="342900" lvl="0" indent="-342900">
              <a:buAutoNum type="arabicPeriod"/>
            </a:pPr>
            <a:r>
              <a:rPr lang="en-US" sz="2400" dirty="0">
                <a:solidFill>
                  <a:schemeClr val="bg2">
                    <a:lumMod val="20000"/>
                    <a:lumOff val="80000"/>
                  </a:schemeClr>
                </a:solidFill>
              </a:rPr>
              <a:t>The initial drivers of climate are called _____and include solar irradiance, greenhouse gas emissions, and aerosols, such as ashes, smoke and soot. Scientists use them in GCMs to better predict the long-term climate regime on Earth.</a:t>
            </a:r>
          </a:p>
          <a:p>
            <a:pPr lvl="0"/>
            <a:endParaRPr lang="en-US" sz="2400" dirty="0">
              <a:solidFill>
                <a:schemeClr val="bg2">
                  <a:lumMod val="20000"/>
                  <a:lumOff val="80000"/>
                </a:schemeClr>
              </a:solidFill>
            </a:endParaRPr>
          </a:p>
          <a:p>
            <a:pPr marL="342900" lvl="0" indent="-342900">
              <a:buAutoNum type="arabicPeriod" startAt="2"/>
            </a:pPr>
            <a:r>
              <a:rPr lang="en-US" sz="2400" dirty="0">
                <a:solidFill>
                  <a:schemeClr val="bg2">
                    <a:lumMod val="20000"/>
                    <a:lumOff val="80000"/>
                  </a:schemeClr>
                </a:solidFill>
              </a:rPr>
              <a:t>Climate ______are</a:t>
            </a:r>
            <a:r>
              <a:rPr lang="en-US" sz="2400" b="1" dirty="0">
                <a:solidFill>
                  <a:schemeClr val="bg2">
                    <a:lumMod val="20000"/>
                    <a:lumOff val="80000"/>
                  </a:schemeClr>
                </a:solidFill>
              </a:rPr>
              <a:t> </a:t>
            </a:r>
            <a:r>
              <a:rPr lang="en-US" sz="2400" dirty="0">
                <a:solidFill>
                  <a:schemeClr val="bg2">
                    <a:lumMod val="20000"/>
                    <a:lumOff val="80000"/>
                  </a:schemeClr>
                </a:solidFill>
              </a:rPr>
              <a:t>processes that can either amplify or diminish the effects of solar irradiance, greenhouse gas emissions, and aerosols, such as ashes, smoke and soot.</a:t>
            </a:r>
          </a:p>
          <a:p>
            <a:pPr marL="342900" lvl="0" indent="-342900">
              <a:buAutoNum type="arabicPeriod" startAt="2"/>
            </a:pPr>
            <a:endParaRPr lang="en-US" sz="2400" dirty="0">
              <a:solidFill>
                <a:schemeClr val="bg2">
                  <a:lumMod val="20000"/>
                  <a:lumOff val="80000"/>
                </a:schemeClr>
              </a:solidFill>
            </a:endParaRPr>
          </a:p>
          <a:p>
            <a:r>
              <a:rPr lang="en-US" sz="2400" dirty="0">
                <a:solidFill>
                  <a:schemeClr val="bg2">
                    <a:lumMod val="20000"/>
                    <a:lumOff val="80000"/>
                  </a:schemeClr>
                </a:solidFill>
              </a:rPr>
              <a:t>3.   Events that increase an initial warming event are called "positive feedbacks." Events that reduce an initial warming event  are called "negative feedbacks." The most powerful positive feedback is the ice __________, also known as ice reflectivity.</a:t>
            </a:r>
          </a:p>
          <a:p>
            <a:pPr lvl="0"/>
            <a:endParaRPr lang="en-US" sz="2000" dirty="0"/>
          </a:p>
        </p:txBody>
      </p:sp>
      <p:sp>
        <p:nvSpPr>
          <p:cNvPr id="4" name="TextBox 3">
            <a:extLst>
              <a:ext uri="{FF2B5EF4-FFF2-40B4-BE49-F238E27FC236}">
                <a16:creationId xmlns:a16="http://schemas.microsoft.com/office/drawing/2014/main" id="{215041D4-388F-4F01-988A-16E379276ACA}"/>
              </a:ext>
            </a:extLst>
          </p:cNvPr>
          <p:cNvSpPr txBox="1"/>
          <p:nvPr/>
        </p:nvSpPr>
        <p:spPr>
          <a:xfrm>
            <a:off x="1578067" y="5398933"/>
            <a:ext cx="10294883" cy="1157368"/>
          </a:xfrm>
          <a:prstGeom prst="rect">
            <a:avLst/>
          </a:prstGeom>
          <a:noFill/>
          <a:ln w="38100">
            <a:solidFill>
              <a:schemeClr val="accent5">
                <a:lumMod val="75000"/>
              </a:schemeClr>
            </a:solidFill>
          </a:ln>
        </p:spPr>
        <p:txBody>
          <a:bodyPr wrap="square" rtlCol="0">
            <a:spAutoFit/>
          </a:bodyPr>
          <a:lstStyle/>
          <a:p>
            <a:r>
              <a:rPr lang="en-US" b="1" dirty="0">
                <a:solidFill>
                  <a:schemeClr val="accent5">
                    <a:lumMod val="60000"/>
                    <a:lumOff val="40000"/>
                  </a:schemeClr>
                </a:solidFill>
              </a:rPr>
              <a:t>Word bank:</a:t>
            </a:r>
            <a:endParaRPr lang="en-US" dirty="0">
              <a:solidFill>
                <a:schemeClr val="accent5">
                  <a:lumMod val="60000"/>
                  <a:lumOff val="40000"/>
                </a:schemeClr>
              </a:solidFill>
            </a:endParaRPr>
          </a:p>
          <a:p>
            <a:pPr>
              <a:lnSpc>
                <a:spcPct val="150000"/>
              </a:lnSpc>
            </a:pPr>
            <a:r>
              <a:rPr lang="en-US" dirty="0">
                <a:solidFill>
                  <a:schemeClr val="bg2">
                    <a:lumMod val="20000"/>
                    <a:lumOff val="80000"/>
                  </a:schemeClr>
                </a:solidFill>
              </a:rPr>
              <a:t>aerosol 		albedo     CH</a:t>
            </a:r>
            <a:r>
              <a:rPr lang="en-US" baseline="-25000" dirty="0">
                <a:solidFill>
                  <a:schemeClr val="bg2">
                    <a:lumMod val="20000"/>
                    <a:lumOff val="80000"/>
                  </a:schemeClr>
                </a:solidFill>
              </a:rPr>
              <a:t>4</a:t>
            </a:r>
            <a:r>
              <a:rPr lang="en-US" dirty="0">
                <a:solidFill>
                  <a:schemeClr val="bg2">
                    <a:lumMod val="20000"/>
                    <a:lumOff val="80000"/>
                  </a:schemeClr>
                </a:solidFill>
              </a:rPr>
              <a:t> (methane) 	CO</a:t>
            </a:r>
            <a:r>
              <a:rPr lang="en-US" baseline="-25000" dirty="0">
                <a:solidFill>
                  <a:schemeClr val="bg2">
                    <a:lumMod val="20000"/>
                    <a:lumOff val="80000"/>
                  </a:schemeClr>
                </a:solidFill>
              </a:rPr>
              <a:t>2</a:t>
            </a:r>
            <a:r>
              <a:rPr lang="en-US" dirty="0">
                <a:solidFill>
                  <a:schemeClr val="bg2">
                    <a:lumMod val="20000"/>
                    <a:lumOff val="80000"/>
                  </a:schemeClr>
                </a:solidFill>
              </a:rPr>
              <a:t> (carbon dioxide)		 feedbacks		 forcings tipping point	tripping point		</a:t>
            </a:r>
          </a:p>
        </p:txBody>
      </p:sp>
    </p:spTree>
    <p:extLst>
      <p:ext uri="{BB962C8B-B14F-4D97-AF65-F5344CB8AC3E}">
        <p14:creationId xmlns:p14="http://schemas.microsoft.com/office/powerpoint/2010/main" val="13689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0224-AB5C-403A-9425-02466901B724}"/>
              </a:ext>
            </a:extLst>
          </p:cNvPr>
          <p:cNvSpPr>
            <a:spLocks noGrp="1"/>
          </p:cNvSpPr>
          <p:nvPr>
            <p:ph type="title"/>
          </p:nvPr>
        </p:nvSpPr>
        <p:spPr>
          <a:xfrm>
            <a:off x="0" y="7623"/>
            <a:ext cx="10131425" cy="951570"/>
          </a:xfrm>
        </p:spPr>
        <p:txBody>
          <a:bodyPr/>
          <a:lstStyle/>
          <a:p>
            <a:r>
              <a:rPr lang="en-US" b="1" dirty="0">
                <a:solidFill>
                  <a:schemeClr val="accent5">
                    <a:lumMod val="60000"/>
                    <a:lumOff val="40000"/>
                  </a:schemeClr>
                </a:solidFill>
              </a:rPr>
              <a:t>Lesson #4 ASSESSMENT</a:t>
            </a:r>
            <a:endParaRPr lang="en-US" b="1" dirty="0"/>
          </a:p>
        </p:txBody>
      </p:sp>
      <p:sp>
        <p:nvSpPr>
          <p:cNvPr id="3" name="Rectangle 2">
            <a:extLst>
              <a:ext uri="{FF2B5EF4-FFF2-40B4-BE49-F238E27FC236}">
                <a16:creationId xmlns:a16="http://schemas.microsoft.com/office/drawing/2014/main" id="{83412360-1B63-4697-B48D-33960A88A358}"/>
              </a:ext>
            </a:extLst>
          </p:cNvPr>
          <p:cNvSpPr/>
          <p:nvPr/>
        </p:nvSpPr>
        <p:spPr>
          <a:xfrm>
            <a:off x="115850" y="668907"/>
            <a:ext cx="11757100" cy="3262432"/>
          </a:xfrm>
          <a:prstGeom prst="rect">
            <a:avLst/>
          </a:prstGeom>
        </p:spPr>
        <p:txBody>
          <a:bodyPr wrap="square">
            <a:spAutoFit/>
          </a:bodyPr>
          <a:lstStyle/>
          <a:p>
            <a:r>
              <a:rPr lang="en-US" b="1" dirty="0"/>
              <a:t>Fill in the blank using terms from the word bank.</a:t>
            </a:r>
          </a:p>
          <a:p>
            <a:pPr lvl="0"/>
            <a:endParaRPr lang="en-US" sz="2000" dirty="0"/>
          </a:p>
          <a:p>
            <a:pPr marL="342900" lvl="0" indent="-342900">
              <a:buAutoNum type="arabicPeriod" startAt="4"/>
            </a:pPr>
            <a:r>
              <a:rPr lang="en-US" sz="2400" dirty="0">
                <a:solidFill>
                  <a:schemeClr val="bg2">
                    <a:lumMod val="20000"/>
                    <a:lumOff val="80000"/>
                  </a:schemeClr>
                </a:solidFill>
              </a:rPr>
              <a:t>An abrupt move away from the stable state of Earth's climate system is called a __________ and includes, changes in stable ocean circulation, ice loss, and methane releases.</a:t>
            </a:r>
          </a:p>
          <a:p>
            <a:pPr marL="342900" lvl="0" indent="-342900">
              <a:buAutoNum type="arabicPeriod" startAt="4"/>
            </a:pPr>
            <a:endParaRPr lang="en-US" sz="2400" dirty="0">
              <a:solidFill>
                <a:schemeClr val="bg2">
                  <a:lumMod val="20000"/>
                  <a:lumOff val="80000"/>
                </a:schemeClr>
              </a:solidFill>
            </a:endParaRPr>
          </a:p>
          <a:p>
            <a:pPr lvl="0"/>
            <a:r>
              <a:rPr lang="en-US" sz="2400" dirty="0">
                <a:solidFill>
                  <a:schemeClr val="bg2">
                    <a:lumMod val="20000"/>
                    <a:lumOff val="80000"/>
                  </a:schemeClr>
                </a:solidFill>
              </a:rPr>
              <a:t>5.   The most powerful tipping point is thought to be ______because it contributes to the atmospheric load of greenhouse gases and it derives from burning vast swathes of peatland and melting of the permafrost in the northern latitudes.</a:t>
            </a:r>
          </a:p>
        </p:txBody>
      </p:sp>
      <p:sp>
        <p:nvSpPr>
          <p:cNvPr id="7" name="TextBox 6">
            <a:extLst>
              <a:ext uri="{FF2B5EF4-FFF2-40B4-BE49-F238E27FC236}">
                <a16:creationId xmlns:a16="http://schemas.microsoft.com/office/drawing/2014/main" id="{553C0764-23F5-4975-9259-C984116D513F}"/>
              </a:ext>
            </a:extLst>
          </p:cNvPr>
          <p:cNvSpPr txBox="1"/>
          <p:nvPr/>
        </p:nvSpPr>
        <p:spPr>
          <a:xfrm>
            <a:off x="1730467" y="5551333"/>
            <a:ext cx="10294883" cy="1157368"/>
          </a:xfrm>
          <a:prstGeom prst="rect">
            <a:avLst/>
          </a:prstGeom>
          <a:noFill/>
          <a:ln w="38100">
            <a:solidFill>
              <a:schemeClr val="accent5">
                <a:lumMod val="75000"/>
              </a:schemeClr>
            </a:solidFill>
          </a:ln>
        </p:spPr>
        <p:txBody>
          <a:bodyPr wrap="square" rtlCol="0">
            <a:spAutoFit/>
          </a:bodyPr>
          <a:lstStyle/>
          <a:p>
            <a:r>
              <a:rPr lang="en-US" b="1" dirty="0">
                <a:solidFill>
                  <a:schemeClr val="accent5">
                    <a:lumMod val="60000"/>
                    <a:lumOff val="40000"/>
                  </a:schemeClr>
                </a:solidFill>
              </a:rPr>
              <a:t>Word bank:</a:t>
            </a:r>
            <a:endParaRPr lang="en-US" dirty="0">
              <a:solidFill>
                <a:schemeClr val="accent5">
                  <a:lumMod val="60000"/>
                  <a:lumOff val="40000"/>
                </a:schemeClr>
              </a:solidFill>
            </a:endParaRPr>
          </a:p>
          <a:p>
            <a:pPr>
              <a:lnSpc>
                <a:spcPct val="150000"/>
              </a:lnSpc>
            </a:pPr>
            <a:r>
              <a:rPr lang="en-US" dirty="0"/>
              <a:t>aerosol 		albedo     CH</a:t>
            </a:r>
            <a:r>
              <a:rPr lang="en-US" baseline="-25000" dirty="0"/>
              <a:t>4</a:t>
            </a:r>
            <a:r>
              <a:rPr lang="en-US" dirty="0"/>
              <a:t> (methane) 	CO</a:t>
            </a:r>
            <a:r>
              <a:rPr lang="en-US" baseline="-25000" dirty="0"/>
              <a:t>2</a:t>
            </a:r>
            <a:r>
              <a:rPr lang="en-US" dirty="0"/>
              <a:t> (carbon dioxide)		 feedbacks		 forcings tipping point	tripping point		</a:t>
            </a:r>
          </a:p>
        </p:txBody>
      </p:sp>
    </p:spTree>
    <p:extLst>
      <p:ext uri="{BB962C8B-B14F-4D97-AF65-F5344CB8AC3E}">
        <p14:creationId xmlns:p14="http://schemas.microsoft.com/office/powerpoint/2010/main" val="113146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#5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342901" y="685801"/>
            <a:ext cx="11506198" cy="1871661"/>
          </a:xfrm>
        </p:spPr>
        <p:txBody>
          <a:bodyPr>
            <a:normAutofit/>
          </a:bodyPr>
          <a:lstStyle/>
          <a:p>
            <a:pPr lvl="0"/>
            <a:r>
              <a:rPr lang="en-US" sz="2400" dirty="0">
                <a:solidFill>
                  <a:schemeClr val="bg2">
                    <a:lumMod val="20000"/>
                    <a:lumOff val="80000"/>
                  </a:schemeClr>
                </a:solidFill>
              </a:rPr>
              <a:t>Explain radiative forcing</a:t>
            </a:r>
          </a:p>
          <a:p>
            <a:pPr lvl="0"/>
            <a:r>
              <a:rPr lang="en-US" sz="2400" dirty="0">
                <a:solidFill>
                  <a:schemeClr val="bg2">
                    <a:lumMod val="20000"/>
                    <a:lumOff val="80000"/>
                  </a:schemeClr>
                </a:solidFill>
              </a:rPr>
              <a:t>Identify 8 components of radiative forcing</a:t>
            </a:r>
          </a:p>
          <a:p>
            <a:pPr lvl="0"/>
            <a:r>
              <a:rPr lang="en-US" sz="2400" dirty="0">
                <a:solidFill>
                  <a:schemeClr val="bg2">
                    <a:lumMod val="20000"/>
                    <a:lumOff val="80000"/>
                  </a:schemeClr>
                </a:solidFill>
              </a:rPr>
              <a:t>Determine which component is the most powerful or the components that are the most significant</a:t>
            </a:r>
          </a:p>
        </p:txBody>
      </p:sp>
      <p:pic>
        <p:nvPicPr>
          <p:cNvPr id="5" name="Picture 4">
            <a:extLst>
              <a:ext uri="{FF2B5EF4-FFF2-40B4-BE49-F238E27FC236}">
                <a16:creationId xmlns:a16="http://schemas.microsoft.com/office/drawing/2014/main" id="{F7AD18E2-3927-48F4-B5A0-F98533657D85}"/>
              </a:ext>
            </a:extLst>
          </p:cNvPr>
          <p:cNvPicPr>
            <a:picLocks noChangeAspect="1"/>
          </p:cNvPicPr>
          <p:nvPr/>
        </p:nvPicPr>
        <p:blipFill>
          <a:blip r:embed="rId3"/>
          <a:stretch>
            <a:fillRect/>
          </a:stretch>
        </p:blipFill>
        <p:spPr>
          <a:xfrm>
            <a:off x="2257425" y="2315845"/>
            <a:ext cx="8216901" cy="4273088"/>
          </a:xfrm>
          <a:prstGeom prst="rect">
            <a:avLst/>
          </a:prstGeom>
        </p:spPr>
      </p:pic>
    </p:spTree>
    <p:extLst>
      <p:ext uri="{BB962C8B-B14F-4D97-AF65-F5344CB8AC3E}">
        <p14:creationId xmlns:p14="http://schemas.microsoft.com/office/powerpoint/2010/main" val="417917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#5 Instructions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342901" y="685801"/>
            <a:ext cx="11506198" cy="1871661"/>
          </a:xfrm>
        </p:spPr>
        <p:txBody>
          <a:bodyPr>
            <a:normAutofit/>
          </a:bodyPr>
          <a:lstStyle/>
          <a:p>
            <a:pPr marL="0" lvl="0" indent="0">
              <a:buNone/>
            </a:pPr>
            <a:r>
              <a:rPr lang="en-US" sz="2800" b="1" dirty="0">
                <a:solidFill>
                  <a:schemeClr val="bg2">
                    <a:lumMod val="20000"/>
                    <a:lumOff val="80000"/>
                  </a:schemeClr>
                </a:solidFill>
              </a:rPr>
              <a:t>Navigate to </a:t>
            </a:r>
            <a:r>
              <a:rPr lang="en-US" sz="2800" u="sng" dirty="0">
                <a:solidFill>
                  <a:schemeClr val="bg2">
                    <a:lumMod val="20000"/>
                    <a:lumOff val="80000"/>
                  </a:schemeClr>
                </a:solidFill>
                <a:hlinkClick r:id="rId3">
                  <a:extLst>
                    <a:ext uri="{A12FA001-AC4F-418D-AE19-62706E023703}">
                      <ahyp:hlinkClr xmlns:ahyp="http://schemas.microsoft.com/office/drawing/2018/hyperlinkcolor" val="tx"/>
                    </a:ext>
                  </a:extLst>
                </a:hlinkClick>
              </a:rPr>
              <a:t>MIT Climate Explainers</a:t>
            </a:r>
            <a:r>
              <a:rPr lang="en-US" sz="2800" b="1" dirty="0">
                <a:solidFill>
                  <a:schemeClr val="bg2">
                    <a:lumMod val="20000"/>
                    <a:lumOff val="80000"/>
                  </a:schemeClr>
                </a:solidFill>
              </a:rPr>
              <a:t>  or </a:t>
            </a:r>
            <a:r>
              <a:rPr lang="en-US" sz="2800" u="sng" dirty="0" err="1">
                <a:solidFill>
                  <a:schemeClr val="bg2">
                    <a:lumMod val="20000"/>
                    <a:lumOff val="80000"/>
                  </a:schemeClr>
                </a:solidFill>
                <a:hlinkClick r:id="rId4">
                  <a:extLst>
                    <a:ext uri="{A12FA001-AC4F-418D-AE19-62706E023703}">
                      <ahyp:hlinkClr xmlns:ahyp="http://schemas.microsoft.com/office/drawing/2018/hyperlinkcolor" val="tx"/>
                    </a:ext>
                  </a:extLst>
                </a:hlinkClick>
              </a:rPr>
              <a:t>MIT_Climate</a:t>
            </a:r>
            <a:r>
              <a:rPr lang="en-US" sz="2800" u="sng" dirty="0">
                <a:solidFill>
                  <a:schemeClr val="bg2">
                    <a:lumMod val="20000"/>
                    <a:lumOff val="80000"/>
                  </a:schemeClr>
                </a:solidFill>
                <a:hlinkClick r:id="rId4">
                  <a:extLst>
                    <a:ext uri="{A12FA001-AC4F-418D-AE19-62706E023703}">
                      <ahyp:hlinkClr xmlns:ahyp="http://schemas.microsoft.com/office/drawing/2018/hyperlinkcolor" val="tx"/>
                    </a:ext>
                  </a:extLst>
                </a:hlinkClick>
              </a:rPr>
              <a:t> Science, Risk &amp; Solutions Guide</a:t>
            </a:r>
            <a:r>
              <a:rPr lang="en-US" sz="2800" b="1" dirty="0">
                <a:solidFill>
                  <a:schemeClr val="bg2">
                    <a:lumMod val="20000"/>
                    <a:lumOff val="80000"/>
                  </a:schemeClr>
                </a:solidFill>
              </a:rPr>
              <a:t> to study one climate forcing mechanism, called radiative forcing.</a:t>
            </a:r>
            <a:endParaRPr lang="en-US" sz="2800" dirty="0">
              <a:solidFill>
                <a:schemeClr val="bg2">
                  <a:lumMod val="20000"/>
                  <a:lumOff val="80000"/>
                </a:schemeClr>
              </a:solidFill>
            </a:endParaRPr>
          </a:p>
        </p:txBody>
      </p:sp>
      <p:pic>
        <p:nvPicPr>
          <p:cNvPr id="5" name="Picture 4">
            <a:extLst>
              <a:ext uri="{FF2B5EF4-FFF2-40B4-BE49-F238E27FC236}">
                <a16:creationId xmlns:a16="http://schemas.microsoft.com/office/drawing/2014/main" id="{F7AD18E2-3927-48F4-B5A0-F98533657D85}"/>
              </a:ext>
            </a:extLst>
          </p:cNvPr>
          <p:cNvPicPr>
            <a:picLocks noChangeAspect="1"/>
          </p:cNvPicPr>
          <p:nvPr/>
        </p:nvPicPr>
        <p:blipFill>
          <a:blip r:embed="rId5"/>
          <a:stretch>
            <a:fillRect/>
          </a:stretch>
        </p:blipFill>
        <p:spPr>
          <a:xfrm>
            <a:off x="2682728" y="2379640"/>
            <a:ext cx="8216901" cy="4273088"/>
          </a:xfrm>
          <a:prstGeom prst="rect">
            <a:avLst/>
          </a:prstGeom>
        </p:spPr>
      </p:pic>
    </p:spTree>
    <p:extLst>
      <p:ext uri="{BB962C8B-B14F-4D97-AF65-F5344CB8AC3E}">
        <p14:creationId xmlns:p14="http://schemas.microsoft.com/office/powerpoint/2010/main" val="2943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#5 Instructions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342901" y="685802"/>
            <a:ext cx="11506198" cy="1742088"/>
          </a:xfrm>
        </p:spPr>
        <p:txBody>
          <a:bodyPr>
            <a:normAutofit/>
          </a:bodyPr>
          <a:lstStyle/>
          <a:p>
            <a:pPr marL="0" lvl="0" indent="0">
              <a:buNone/>
            </a:pPr>
            <a:r>
              <a:rPr lang="en-US" sz="2800" b="1" dirty="0">
                <a:solidFill>
                  <a:schemeClr val="bg2">
                    <a:lumMod val="20000"/>
                    <a:lumOff val="80000"/>
                  </a:schemeClr>
                </a:solidFill>
              </a:rPr>
              <a:t>Navigate to </a:t>
            </a:r>
            <a:r>
              <a:rPr lang="en-US" sz="2800" u="sng" dirty="0">
                <a:solidFill>
                  <a:schemeClr val="bg2">
                    <a:lumMod val="20000"/>
                    <a:lumOff val="80000"/>
                  </a:schemeClr>
                </a:solidFill>
              </a:rPr>
              <a:t>https://energyeducation.ca/encyclopedia/Radiative_forcing</a:t>
            </a:r>
          </a:p>
          <a:p>
            <a:pPr marL="0" lvl="0" indent="0">
              <a:buNone/>
            </a:pPr>
            <a:r>
              <a:rPr lang="en-US" sz="2800" dirty="0">
                <a:solidFill>
                  <a:schemeClr val="bg2">
                    <a:lumMod val="20000"/>
                    <a:lumOff val="80000"/>
                  </a:schemeClr>
                </a:solidFill>
              </a:rPr>
              <a:t>Read about: Radiative Forcing</a:t>
            </a:r>
          </a:p>
          <a:p>
            <a:pPr marL="0" lvl="0" indent="0">
              <a:buNone/>
            </a:pPr>
            <a:r>
              <a:rPr lang="en-US" sz="2800" dirty="0">
                <a:solidFill>
                  <a:schemeClr val="bg2">
                    <a:lumMod val="20000"/>
                    <a:lumOff val="80000"/>
                  </a:schemeClr>
                </a:solidFill>
              </a:rPr>
              <a:t>Compare the graphs:</a:t>
            </a:r>
          </a:p>
        </p:txBody>
      </p:sp>
      <p:pic>
        <p:nvPicPr>
          <p:cNvPr id="6" name="Picture 5">
            <a:extLst>
              <a:ext uri="{FF2B5EF4-FFF2-40B4-BE49-F238E27FC236}">
                <a16:creationId xmlns:a16="http://schemas.microsoft.com/office/drawing/2014/main" id="{37DBBA7D-3803-4558-BB0D-F5BE0DF747D9}"/>
              </a:ext>
            </a:extLst>
          </p:cNvPr>
          <p:cNvPicPr>
            <a:picLocks noChangeAspect="1"/>
          </p:cNvPicPr>
          <p:nvPr/>
        </p:nvPicPr>
        <p:blipFill>
          <a:blip r:embed="rId3"/>
          <a:stretch>
            <a:fillRect/>
          </a:stretch>
        </p:blipFill>
        <p:spPr>
          <a:xfrm>
            <a:off x="4963886" y="1245075"/>
            <a:ext cx="6885213" cy="5444689"/>
          </a:xfrm>
          <a:prstGeom prst="rect">
            <a:avLst/>
          </a:prstGeom>
        </p:spPr>
      </p:pic>
      <p:pic>
        <p:nvPicPr>
          <p:cNvPr id="5" name="Picture 4">
            <a:extLst>
              <a:ext uri="{FF2B5EF4-FFF2-40B4-BE49-F238E27FC236}">
                <a16:creationId xmlns:a16="http://schemas.microsoft.com/office/drawing/2014/main" id="{D4244864-B88D-4AF4-B1D9-A0A68B9A72CD}"/>
              </a:ext>
            </a:extLst>
          </p:cNvPr>
          <p:cNvPicPr>
            <a:picLocks noChangeAspect="1"/>
          </p:cNvPicPr>
          <p:nvPr/>
        </p:nvPicPr>
        <p:blipFill>
          <a:blip r:embed="rId4"/>
          <a:stretch>
            <a:fillRect/>
          </a:stretch>
        </p:blipFill>
        <p:spPr>
          <a:xfrm>
            <a:off x="363708" y="2480124"/>
            <a:ext cx="4579371" cy="4157405"/>
          </a:xfrm>
          <a:prstGeom prst="rect">
            <a:avLst/>
          </a:prstGeom>
        </p:spPr>
      </p:pic>
    </p:spTree>
    <p:extLst>
      <p:ext uri="{BB962C8B-B14F-4D97-AF65-F5344CB8AC3E}">
        <p14:creationId xmlns:p14="http://schemas.microsoft.com/office/powerpoint/2010/main" val="75525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BB5603-3308-4A20-B623-E2E28F82739F}"/>
              </a:ext>
            </a:extLst>
          </p:cNvPr>
          <p:cNvPicPr>
            <a:picLocks noChangeAspect="1"/>
          </p:cNvPicPr>
          <p:nvPr/>
        </p:nvPicPr>
        <p:blipFill>
          <a:blip r:embed="rId3"/>
          <a:stretch>
            <a:fillRect/>
          </a:stretch>
        </p:blipFill>
        <p:spPr>
          <a:xfrm>
            <a:off x="3846786" y="295614"/>
            <a:ext cx="7924800" cy="6266774"/>
          </a:xfrm>
          <a:prstGeom prst="rect">
            <a:avLst/>
          </a:prstGeom>
        </p:spPr>
      </p:pic>
      <p:sp>
        <p:nvSpPr>
          <p:cNvPr id="2" name="Rectangle 1">
            <a:extLst>
              <a:ext uri="{FF2B5EF4-FFF2-40B4-BE49-F238E27FC236}">
                <a16:creationId xmlns:a16="http://schemas.microsoft.com/office/drawing/2014/main" id="{58DE8637-1ABC-43F4-8894-F9518CB002CE}"/>
              </a:ext>
            </a:extLst>
          </p:cNvPr>
          <p:cNvSpPr/>
          <p:nvPr/>
        </p:nvSpPr>
        <p:spPr>
          <a:xfrm>
            <a:off x="0" y="295612"/>
            <a:ext cx="3846786" cy="3046988"/>
          </a:xfrm>
          <a:prstGeom prst="rect">
            <a:avLst/>
          </a:prstGeom>
        </p:spPr>
        <p:txBody>
          <a:bodyPr wrap="square">
            <a:spAutoFit/>
          </a:bodyPr>
          <a:lstStyle/>
          <a:p>
            <a:r>
              <a:rPr lang="en-US" sz="3600" dirty="0">
                <a:solidFill>
                  <a:schemeClr val="accent5">
                    <a:lumMod val="60000"/>
                    <a:lumOff val="40000"/>
                  </a:schemeClr>
                </a:solidFill>
              </a:rPr>
              <a:t>LESSON #5 ASSESSMENT</a:t>
            </a:r>
          </a:p>
          <a:p>
            <a:endParaRPr lang="en-US" sz="3600" dirty="0">
              <a:solidFill>
                <a:schemeClr val="accent5">
                  <a:lumMod val="60000"/>
                  <a:lumOff val="40000"/>
                </a:schemeClr>
              </a:solidFill>
            </a:endParaRPr>
          </a:p>
          <a:p>
            <a:r>
              <a:rPr lang="en-US" sz="2800" b="1" dirty="0">
                <a:solidFill>
                  <a:schemeClr val="bg2">
                    <a:lumMod val="20000"/>
                    <a:lumOff val="80000"/>
                  </a:schemeClr>
                </a:solidFill>
              </a:rPr>
              <a:t>Explain how radiative forcing works to a friend.</a:t>
            </a:r>
            <a:endParaRPr lang="en-US" sz="2800" dirty="0">
              <a:solidFill>
                <a:schemeClr val="bg2">
                  <a:lumMod val="20000"/>
                  <a:lumOff val="80000"/>
                </a:schemeClr>
              </a:solidFill>
            </a:endParaRPr>
          </a:p>
        </p:txBody>
      </p:sp>
      <p:pic>
        <p:nvPicPr>
          <p:cNvPr id="3" name="Picture 2">
            <a:extLst>
              <a:ext uri="{FF2B5EF4-FFF2-40B4-BE49-F238E27FC236}">
                <a16:creationId xmlns:a16="http://schemas.microsoft.com/office/drawing/2014/main" id="{B8E7356C-6E73-41E5-9FE3-D88903BEB095}"/>
              </a:ext>
            </a:extLst>
          </p:cNvPr>
          <p:cNvPicPr>
            <a:picLocks noChangeAspect="1"/>
          </p:cNvPicPr>
          <p:nvPr/>
        </p:nvPicPr>
        <p:blipFill>
          <a:blip r:embed="rId4"/>
          <a:stretch>
            <a:fillRect/>
          </a:stretch>
        </p:blipFill>
        <p:spPr>
          <a:xfrm>
            <a:off x="86042" y="3872932"/>
            <a:ext cx="3674702" cy="2689456"/>
          </a:xfrm>
          <a:prstGeom prst="rect">
            <a:avLst/>
          </a:prstGeom>
        </p:spPr>
      </p:pic>
    </p:spTree>
    <p:extLst>
      <p:ext uri="{BB962C8B-B14F-4D97-AF65-F5344CB8AC3E}">
        <p14:creationId xmlns:p14="http://schemas.microsoft.com/office/powerpoint/2010/main" val="36901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BB5603-3308-4A20-B623-E2E28F82739F}"/>
              </a:ext>
            </a:extLst>
          </p:cNvPr>
          <p:cNvPicPr>
            <a:picLocks noChangeAspect="1"/>
          </p:cNvPicPr>
          <p:nvPr/>
        </p:nvPicPr>
        <p:blipFill>
          <a:blip r:embed="rId3"/>
          <a:stretch>
            <a:fillRect/>
          </a:stretch>
        </p:blipFill>
        <p:spPr>
          <a:xfrm>
            <a:off x="4808482" y="328702"/>
            <a:ext cx="1954926" cy="1545916"/>
          </a:xfrm>
          <a:prstGeom prst="rect">
            <a:avLst/>
          </a:prstGeom>
        </p:spPr>
      </p:pic>
      <p:sp>
        <p:nvSpPr>
          <p:cNvPr id="2" name="Rectangle 1">
            <a:extLst>
              <a:ext uri="{FF2B5EF4-FFF2-40B4-BE49-F238E27FC236}">
                <a16:creationId xmlns:a16="http://schemas.microsoft.com/office/drawing/2014/main" id="{58DE8637-1ABC-43F4-8894-F9518CB002CE}"/>
              </a:ext>
            </a:extLst>
          </p:cNvPr>
          <p:cNvSpPr/>
          <p:nvPr/>
        </p:nvSpPr>
        <p:spPr>
          <a:xfrm>
            <a:off x="70944" y="310563"/>
            <a:ext cx="12121056" cy="6124754"/>
          </a:xfrm>
          <a:prstGeom prst="rect">
            <a:avLst/>
          </a:prstGeom>
        </p:spPr>
        <p:txBody>
          <a:bodyPr wrap="square">
            <a:spAutoFit/>
          </a:bodyPr>
          <a:lstStyle/>
          <a:p>
            <a:r>
              <a:rPr lang="en-US" sz="3600" b="1" dirty="0">
                <a:solidFill>
                  <a:schemeClr val="accent5">
                    <a:lumMod val="60000"/>
                    <a:lumOff val="40000"/>
                  </a:schemeClr>
                </a:solidFill>
              </a:rPr>
              <a:t>LESSON #5 ASSESSMENT</a:t>
            </a:r>
          </a:p>
          <a:p>
            <a:endParaRPr lang="en-US" sz="3600" dirty="0">
              <a:solidFill>
                <a:schemeClr val="accent5">
                  <a:lumMod val="60000"/>
                  <a:lumOff val="40000"/>
                </a:schemeClr>
              </a:solidFill>
            </a:endParaRPr>
          </a:p>
          <a:p>
            <a:endParaRPr lang="en-US" sz="2800" b="1" dirty="0"/>
          </a:p>
          <a:p>
            <a:pPr lvl="0"/>
            <a:r>
              <a:rPr lang="en-US" sz="2400" dirty="0">
                <a:solidFill>
                  <a:schemeClr val="bg2">
                    <a:lumMod val="20000"/>
                    <a:lumOff val="80000"/>
                  </a:schemeClr>
                </a:solidFill>
              </a:rPr>
              <a:t>You tell your friend that radiative forcing is the difference between the amount of incoming solar radiation that strikes the Earth's surface and the amount of long wave radiation that is reflected back to space.</a:t>
            </a:r>
          </a:p>
          <a:p>
            <a:pPr lvl="0"/>
            <a:endParaRPr lang="en-US" sz="2400" dirty="0">
              <a:solidFill>
                <a:schemeClr val="bg2">
                  <a:lumMod val="20000"/>
                  <a:lumOff val="80000"/>
                </a:schemeClr>
              </a:solidFill>
            </a:endParaRPr>
          </a:p>
          <a:p>
            <a:pPr lvl="0"/>
            <a:r>
              <a:rPr lang="en-US" sz="2400" dirty="0">
                <a:solidFill>
                  <a:schemeClr val="bg2">
                    <a:lumMod val="20000"/>
                    <a:lumOff val="80000"/>
                  </a:schemeClr>
                </a:solidFill>
              </a:rPr>
              <a:t>You also tell your friend, that based on their ability to trap outgoing longwave radiation, carbon dioxide and other greenhouse gases function as a heavy winter blanket thereby keeping the Earth warm.</a:t>
            </a:r>
          </a:p>
          <a:p>
            <a:pPr lvl="0"/>
            <a:endParaRPr lang="en-US" sz="2400" dirty="0">
              <a:solidFill>
                <a:schemeClr val="bg2">
                  <a:lumMod val="20000"/>
                  <a:lumOff val="80000"/>
                </a:schemeClr>
              </a:solidFill>
            </a:endParaRPr>
          </a:p>
          <a:p>
            <a:r>
              <a:rPr lang="en-US" sz="2400" b="1" dirty="0">
                <a:solidFill>
                  <a:schemeClr val="bg2">
                    <a:lumMod val="20000"/>
                    <a:lumOff val="80000"/>
                  </a:schemeClr>
                </a:solidFill>
              </a:rPr>
              <a:t>True or False</a:t>
            </a:r>
            <a:r>
              <a:rPr lang="en-US" sz="2400" dirty="0">
                <a:solidFill>
                  <a:schemeClr val="bg2">
                    <a:lumMod val="20000"/>
                    <a:lumOff val="80000"/>
                  </a:schemeClr>
                </a:solidFill>
              </a:rPr>
              <a:t>: </a:t>
            </a:r>
          </a:p>
          <a:p>
            <a:r>
              <a:rPr lang="en-US" sz="2400" dirty="0">
                <a:solidFill>
                  <a:schemeClr val="bg2">
                    <a:lumMod val="20000"/>
                    <a:lumOff val="80000"/>
                  </a:schemeClr>
                </a:solidFill>
              </a:rPr>
              <a:t>You simplify the concept of radiative forcing to the statement --"radiation in, radiation out" or "Power coming into Earth minus Power leaving the Earth = Radiative Forcing Amount."</a:t>
            </a:r>
          </a:p>
          <a:p>
            <a:endParaRPr lang="en-US" sz="2800" dirty="0"/>
          </a:p>
        </p:txBody>
      </p:sp>
      <p:pic>
        <p:nvPicPr>
          <p:cNvPr id="3" name="Picture 2">
            <a:extLst>
              <a:ext uri="{FF2B5EF4-FFF2-40B4-BE49-F238E27FC236}">
                <a16:creationId xmlns:a16="http://schemas.microsoft.com/office/drawing/2014/main" id="{B5FEAA43-EB0A-4575-BB1B-384025E10EBD}"/>
              </a:ext>
            </a:extLst>
          </p:cNvPr>
          <p:cNvPicPr>
            <a:picLocks noChangeAspect="1"/>
          </p:cNvPicPr>
          <p:nvPr/>
        </p:nvPicPr>
        <p:blipFill>
          <a:blip r:embed="rId4"/>
          <a:stretch>
            <a:fillRect/>
          </a:stretch>
        </p:blipFill>
        <p:spPr>
          <a:xfrm>
            <a:off x="6833930" y="328702"/>
            <a:ext cx="2112242" cy="1545916"/>
          </a:xfrm>
          <a:prstGeom prst="rect">
            <a:avLst/>
          </a:prstGeom>
        </p:spPr>
      </p:pic>
    </p:spTree>
    <p:extLst>
      <p:ext uri="{BB962C8B-B14F-4D97-AF65-F5344CB8AC3E}">
        <p14:creationId xmlns:p14="http://schemas.microsoft.com/office/powerpoint/2010/main" val="302478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#6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115614" y="1077687"/>
            <a:ext cx="12076386" cy="2351314"/>
          </a:xfrm>
        </p:spPr>
        <p:txBody>
          <a:bodyPr>
            <a:noAutofit/>
          </a:bodyPr>
          <a:lstStyle/>
          <a:p>
            <a:pPr lvl="0"/>
            <a:r>
              <a:rPr lang="en-US" sz="2400" dirty="0">
                <a:solidFill>
                  <a:schemeClr val="bg2">
                    <a:lumMod val="20000"/>
                    <a:lumOff val="80000"/>
                  </a:schemeClr>
                </a:solidFill>
              </a:rPr>
              <a:t>Identify the greenhouse gases (GHG)</a:t>
            </a:r>
          </a:p>
          <a:p>
            <a:pPr lvl="0"/>
            <a:r>
              <a:rPr lang="en-US" sz="2400" dirty="0">
                <a:solidFill>
                  <a:schemeClr val="bg2">
                    <a:lumMod val="20000"/>
                    <a:lumOff val="80000"/>
                  </a:schemeClr>
                </a:solidFill>
              </a:rPr>
              <a:t>Describe the greenhouse warming potential (GWP) for each gas</a:t>
            </a:r>
          </a:p>
          <a:p>
            <a:pPr lvl="0"/>
            <a:r>
              <a:rPr lang="en-US" sz="2400" dirty="0">
                <a:solidFill>
                  <a:schemeClr val="bg2">
                    <a:lumMod val="20000"/>
                    <a:lumOff val="80000"/>
                  </a:schemeClr>
                </a:solidFill>
              </a:rPr>
              <a:t>Explain the source of each greenhouse gas </a:t>
            </a:r>
          </a:p>
          <a:p>
            <a:pPr lvl="0"/>
            <a:r>
              <a:rPr lang="en-US" sz="2400" dirty="0">
                <a:solidFill>
                  <a:schemeClr val="bg2">
                    <a:lumMod val="20000"/>
                    <a:lumOff val="80000"/>
                  </a:schemeClr>
                </a:solidFill>
              </a:rPr>
              <a:t>Determine which gases are from sources that are:</a:t>
            </a:r>
          </a:p>
          <a:p>
            <a:pPr lvl="1"/>
            <a:r>
              <a:rPr lang="en-US" sz="2000" dirty="0">
                <a:solidFill>
                  <a:schemeClr val="bg2">
                    <a:lumMod val="20000"/>
                    <a:lumOff val="80000"/>
                  </a:schemeClr>
                </a:solidFill>
              </a:rPr>
              <a:t>1. only anthropogenic (human) </a:t>
            </a:r>
          </a:p>
          <a:p>
            <a:pPr lvl="1"/>
            <a:r>
              <a:rPr lang="en-US" sz="2000" dirty="0">
                <a:solidFill>
                  <a:schemeClr val="bg2">
                    <a:lumMod val="20000"/>
                    <a:lumOff val="80000"/>
                  </a:schemeClr>
                </a:solidFill>
              </a:rPr>
              <a:t>2. only natural </a:t>
            </a:r>
          </a:p>
          <a:p>
            <a:pPr lvl="1"/>
            <a:r>
              <a:rPr lang="en-US" sz="2000" dirty="0">
                <a:solidFill>
                  <a:schemeClr val="bg2">
                    <a:lumMod val="20000"/>
                    <a:lumOff val="80000"/>
                  </a:schemeClr>
                </a:solidFill>
              </a:rPr>
              <a:t>3. both human and natural</a:t>
            </a:r>
          </a:p>
        </p:txBody>
      </p:sp>
      <p:pic>
        <p:nvPicPr>
          <p:cNvPr id="5" name="Picture 4">
            <a:extLst>
              <a:ext uri="{FF2B5EF4-FFF2-40B4-BE49-F238E27FC236}">
                <a16:creationId xmlns:a16="http://schemas.microsoft.com/office/drawing/2014/main" id="{37188761-DAB0-4E78-A601-EBF60D84C966}"/>
              </a:ext>
            </a:extLst>
          </p:cNvPr>
          <p:cNvPicPr>
            <a:picLocks noChangeAspect="1"/>
          </p:cNvPicPr>
          <p:nvPr/>
        </p:nvPicPr>
        <p:blipFill>
          <a:blip r:embed="rId3"/>
          <a:stretch>
            <a:fillRect/>
          </a:stretch>
        </p:blipFill>
        <p:spPr>
          <a:xfrm>
            <a:off x="4827532" y="2925817"/>
            <a:ext cx="6934200" cy="3667125"/>
          </a:xfrm>
          <a:prstGeom prst="rect">
            <a:avLst/>
          </a:prstGeom>
        </p:spPr>
      </p:pic>
      <p:pic>
        <p:nvPicPr>
          <p:cNvPr id="4" name="Picture 3">
            <a:extLst>
              <a:ext uri="{FF2B5EF4-FFF2-40B4-BE49-F238E27FC236}">
                <a16:creationId xmlns:a16="http://schemas.microsoft.com/office/drawing/2014/main" id="{4AEBC200-6776-4588-9F77-68A6573AB5D5}"/>
              </a:ext>
            </a:extLst>
          </p:cNvPr>
          <p:cNvPicPr>
            <a:picLocks noChangeAspect="1"/>
          </p:cNvPicPr>
          <p:nvPr/>
        </p:nvPicPr>
        <p:blipFill>
          <a:blip r:embed="rId4"/>
          <a:stretch>
            <a:fillRect/>
          </a:stretch>
        </p:blipFill>
        <p:spPr>
          <a:xfrm>
            <a:off x="1058635" y="3959499"/>
            <a:ext cx="3599886" cy="2634699"/>
          </a:xfrm>
          <a:prstGeom prst="rect">
            <a:avLst/>
          </a:prstGeom>
        </p:spPr>
      </p:pic>
    </p:spTree>
    <p:extLst>
      <p:ext uri="{BB962C8B-B14F-4D97-AF65-F5344CB8AC3E}">
        <p14:creationId xmlns:p14="http://schemas.microsoft.com/office/powerpoint/2010/main" val="1942185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#6 Instructions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522514" y="1036865"/>
            <a:ext cx="4906736" cy="5592535"/>
          </a:xfrm>
        </p:spPr>
        <p:txBody>
          <a:bodyPr>
            <a:noAutofit/>
          </a:bodyPr>
          <a:lstStyle/>
          <a:p>
            <a:r>
              <a:rPr lang="en-US" sz="2400" b="1" dirty="0">
                <a:solidFill>
                  <a:schemeClr val="bg2">
                    <a:lumMod val="20000"/>
                    <a:lumOff val="80000"/>
                  </a:schemeClr>
                </a:solidFill>
              </a:rPr>
              <a:t>Watch this video</a:t>
            </a:r>
            <a:r>
              <a:rPr lang="en-US" sz="2400" dirty="0">
                <a:solidFill>
                  <a:schemeClr val="bg2">
                    <a:lumMod val="20000"/>
                    <a:lumOff val="80000"/>
                  </a:schemeClr>
                </a:solidFill>
              </a:rPr>
              <a:t> </a:t>
            </a:r>
            <a:r>
              <a:rPr lang="en-US" sz="2400" dirty="0">
                <a:solidFill>
                  <a:schemeClr val="bg2">
                    <a:lumMod val="20000"/>
                    <a:lumOff val="80000"/>
                  </a:schemeClr>
                </a:solidFill>
                <a:hlinkClick r:id="rId3">
                  <a:extLst>
                    <a:ext uri="{A12FA001-AC4F-418D-AE19-62706E023703}">
                      <ahyp:hlinkClr xmlns:ahyp="http://schemas.microsoft.com/office/drawing/2018/hyperlinkcolor" val="tx"/>
                    </a:ext>
                  </a:extLst>
                </a:hlinkClick>
              </a:rPr>
              <a:t>What are the main greenhouse gases?</a:t>
            </a:r>
            <a:endParaRPr lang="en-US" sz="2400" dirty="0">
              <a:solidFill>
                <a:schemeClr val="bg2">
                  <a:lumMod val="20000"/>
                  <a:lumOff val="80000"/>
                </a:schemeClr>
              </a:solidFill>
            </a:endParaRPr>
          </a:p>
          <a:p>
            <a:pPr marL="0" indent="0">
              <a:buNone/>
            </a:pPr>
            <a:endParaRPr lang="en-US" sz="2400" dirty="0">
              <a:solidFill>
                <a:schemeClr val="bg2">
                  <a:lumMod val="20000"/>
                  <a:lumOff val="80000"/>
                </a:schemeClr>
              </a:solidFill>
            </a:endParaRPr>
          </a:p>
          <a:p>
            <a:r>
              <a:rPr lang="en-US" sz="2400" dirty="0">
                <a:solidFill>
                  <a:schemeClr val="bg2">
                    <a:lumMod val="20000"/>
                    <a:lumOff val="80000"/>
                  </a:schemeClr>
                </a:solidFill>
              </a:rPr>
              <a:t>Based on what you know about GHG, which GHG come from natural sources and which GHG come from anthropogenic or human-made sources?</a:t>
            </a:r>
          </a:p>
          <a:p>
            <a:r>
              <a:rPr lang="en-US" sz="2400" dirty="0">
                <a:solidFill>
                  <a:schemeClr val="bg2">
                    <a:lumMod val="20000"/>
                    <a:lumOff val="80000"/>
                  </a:schemeClr>
                </a:solidFill>
              </a:rPr>
              <a:t>Interpret the graph</a:t>
            </a:r>
            <a:endParaRPr lang="en-US" sz="2400" dirty="0"/>
          </a:p>
          <a:p>
            <a:endParaRPr lang="en-US" sz="2400" dirty="0"/>
          </a:p>
          <a:p>
            <a:pPr marL="0" indent="0">
              <a:buNone/>
            </a:pPr>
            <a:r>
              <a:rPr lang="en-US" sz="2000" dirty="0">
                <a:solidFill>
                  <a:schemeClr val="bg2">
                    <a:lumMod val="20000"/>
                    <a:lumOff val="80000"/>
                  </a:schemeClr>
                </a:solidFill>
                <a:hlinkClick r:id="rId4">
                  <a:extLst>
                    <a:ext uri="{A12FA001-AC4F-418D-AE19-62706E023703}">
                      <ahyp:hlinkClr xmlns:ahyp="http://schemas.microsoft.com/office/drawing/2018/hyperlinkcolor" val="tx"/>
                    </a:ext>
                  </a:extLst>
                </a:hlinkClick>
              </a:rPr>
              <a:t>https://www.e-education.psu.edu/meteo3/l2_p7.html</a:t>
            </a:r>
            <a:r>
              <a:rPr lang="en-US" sz="2000" dirty="0">
                <a:solidFill>
                  <a:schemeClr val="bg2">
                    <a:lumMod val="20000"/>
                    <a:lumOff val="80000"/>
                  </a:schemeClr>
                </a:solidFill>
              </a:rPr>
              <a:t> </a:t>
            </a:r>
          </a:p>
        </p:txBody>
      </p:sp>
      <p:pic>
        <p:nvPicPr>
          <p:cNvPr id="4" name="Picture 3">
            <a:extLst>
              <a:ext uri="{FF2B5EF4-FFF2-40B4-BE49-F238E27FC236}">
                <a16:creationId xmlns:a16="http://schemas.microsoft.com/office/drawing/2014/main" id="{DED969A1-7FBF-47E1-9262-6E7574D1DDA1}"/>
              </a:ext>
            </a:extLst>
          </p:cNvPr>
          <p:cNvPicPr>
            <a:picLocks noChangeAspect="1"/>
          </p:cNvPicPr>
          <p:nvPr/>
        </p:nvPicPr>
        <p:blipFill>
          <a:blip r:embed="rId5"/>
          <a:stretch>
            <a:fillRect/>
          </a:stretch>
        </p:blipFill>
        <p:spPr>
          <a:xfrm>
            <a:off x="5543549" y="566737"/>
            <a:ext cx="6305550" cy="5724525"/>
          </a:xfrm>
          <a:prstGeom prst="rect">
            <a:avLst/>
          </a:prstGeom>
        </p:spPr>
      </p:pic>
    </p:spTree>
    <p:extLst>
      <p:ext uri="{BB962C8B-B14F-4D97-AF65-F5344CB8AC3E}">
        <p14:creationId xmlns:p14="http://schemas.microsoft.com/office/powerpoint/2010/main" val="64357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68E2-6007-4FA0-8801-FD30D00C552A}"/>
              </a:ext>
            </a:extLst>
          </p:cNvPr>
          <p:cNvSpPr>
            <a:spLocks noGrp="1"/>
          </p:cNvSpPr>
          <p:nvPr>
            <p:ph type="title"/>
          </p:nvPr>
        </p:nvSpPr>
        <p:spPr>
          <a:xfrm>
            <a:off x="174172" y="283029"/>
            <a:ext cx="10131425" cy="936171"/>
          </a:xfrm>
        </p:spPr>
        <p:txBody>
          <a:bodyPr/>
          <a:lstStyle/>
          <a:p>
            <a:r>
              <a:rPr lang="en-US" b="1" dirty="0">
                <a:solidFill>
                  <a:schemeClr val="bg2">
                    <a:lumMod val="20000"/>
                    <a:lumOff val="80000"/>
                  </a:schemeClr>
                </a:solidFill>
              </a:rPr>
              <a:t>You will learn to:</a:t>
            </a:r>
            <a:endParaRPr lang="en-US" dirty="0">
              <a:solidFill>
                <a:schemeClr val="bg2">
                  <a:lumMod val="20000"/>
                  <a:lumOff val="80000"/>
                </a:schemeClr>
              </a:solidFill>
            </a:endParaRPr>
          </a:p>
        </p:txBody>
      </p:sp>
      <p:sp>
        <p:nvSpPr>
          <p:cNvPr id="3" name="Content Placeholder 2">
            <a:extLst>
              <a:ext uri="{FF2B5EF4-FFF2-40B4-BE49-F238E27FC236}">
                <a16:creationId xmlns:a16="http://schemas.microsoft.com/office/drawing/2014/main" id="{A12E087E-BF03-47C8-9C87-EE5074DDA883}"/>
              </a:ext>
            </a:extLst>
          </p:cNvPr>
          <p:cNvSpPr>
            <a:spLocks noGrp="1"/>
          </p:cNvSpPr>
          <p:nvPr>
            <p:ph idx="1"/>
          </p:nvPr>
        </p:nvSpPr>
        <p:spPr>
          <a:xfrm>
            <a:off x="174172" y="1045029"/>
            <a:ext cx="11713028" cy="5529942"/>
          </a:xfrm>
        </p:spPr>
        <p:txBody>
          <a:bodyPr>
            <a:normAutofit fontScale="85000" lnSpcReduction="10000"/>
          </a:bodyPr>
          <a:lstStyle/>
          <a:p>
            <a:pPr lvl="0"/>
            <a:r>
              <a:rPr lang="en-US" sz="2600" dirty="0">
                <a:solidFill>
                  <a:schemeClr val="bg2">
                    <a:lumMod val="20000"/>
                    <a:lumOff val="80000"/>
                  </a:schemeClr>
                </a:solidFill>
              </a:rPr>
              <a:t>Distinguish climate from weather</a:t>
            </a:r>
          </a:p>
          <a:p>
            <a:pPr lvl="0"/>
            <a:r>
              <a:rPr lang="en-US" sz="2600" dirty="0">
                <a:solidFill>
                  <a:schemeClr val="bg2">
                    <a:lumMod val="20000"/>
                    <a:lumOff val="80000"/>
                  </a:schemeClr>
                </a:solidFill>
              </a:rPr>
              <a:t>Identify five components of the climate system and explain their role in global energy transfer</a:t>
            </a:r>
          </a:p>
          <a:p>
            <a:pPr lvl="0"/>
            <a:r>
              <a:rPr lang="en-US" sz="2600" dirty="0">
                <a:solidFill>
                  <a:schemeClr val="bg2">
                    <a:lumMod val="20000"/>
                    <a:lumOff val="80000"/>
                  </a:schemeClr>
                </a:solidFill>
              </a:rPr>
              <a:t>Review the Greenhouse Effect: Natural and Human-enhanced</a:t>
            </a:r>
          </a:p>
          <a:p>
            <a:pPr lvl="0"/>
            <a:r>
              <a:rPr lang="en-US" sz="2600" dirty="0">
                <a:solidFill>
                  <a:schemeClr val="bg2">
                    <a:lumMod val="20000"/>
                    <a:lumOff val="80000"/>
                  </a:schemeClr>
                </a:solidFill>
              </a:rPr>
              <a:t>Discover how forcings, feedbacks, and tipping points influence Earth's climate system</a:t>
            </a:r>
          </a:p>
          <a:p>
            <a:pPr lvl="0"/>
            <a:r>
              <a:rPr lang="en-US" sz="2600" dirty="0">
                <a:solidFill>
                  <a:schemeClr val="bg2">
                    <a:lumMod val="20000"/>
                    <a:lumOff val="80000"/>
                  </a:schemeClr>
                </a:solidFill>
              </a:rPr>
              <a:t>Explore the components of radiative forcing</a:t>
            </a:r>
          </a:p>
          <a:p>
            <a:pPr lvl="0"/>
            <a:r>
              <a:rPr lang="en-US" sz="2600" dirty="0">
                <a:solidFill>
                  <a:schemeClr val="bg2">
                    <a:lumMod val="20000"/>
                    <a:lumOff val="80000"/>
                  </a:schemeClr>
                </a:solidFill>
              </a:rPr>
              <a:t>Identify greenhouse gases (GHG)—CO</a:t>
            </a:r>
            <a:r>
              <a:rPr lang="en-US" sz="2600" baseline="-25000" dirty="0">
                <a:solidFill>
                  <a:schemeClr val="bg2">
                    <a:lumMod val="20000"/>
                    <a:lumOff val="80000"/>
                  </a:schemeClr>
                </a:solidFill>
              </a:rPr>
              <a:t>2</a:t>
            </a:r>
            <a:r>
              <a:rPr lang="en-US" sz="2600" dirty="0">
                <a:solidFill>
                  <a:schemeClr val="bg2">
                    <a:lumMod val="20000"/>
                    <a:lumOff val="80000"/>
                  </a:schemeClr>
                </a:solidFill>
              </a:rPr>
              <a:t>, methane (CH</a:t>
            </a:r>
            <a:r>
              <a:rPr lang="en-US" sz="2600" baseline="-25000" dirty="0">
                <a:solidFill>
                  <a:schemeClr val="bg2">
                    <a:lumMod val="20000"/>
                    <a:lumOff val="80000"/>
                  </a:schemeClr>
                </a:solidFill>
              </a:rPr>
              <a:t>4</a:t>
            </a:r>
            <a:r>
              <a:rPr lang="en-US" sz="2600" dirty="0">
                <a:solidFill>
                  <a:schemeClr val="bg2">
                    <a:lumMod val="20000"/>
                    <a:lumOff val="80000"/>
                  </a:schemeClr>
                </a:solidFill>
              </a:rPr>
              <a:t>), water vapor (H</a:t>
            </a:r>
            <a:r>
              <a:rPr lang="en-US" sz="2600" baseline="-25000" dirty="0">
                <a:solidFill>
                  <a:schemeClr val="bg2">
                    <a:lumMod val="20000"/>
                    <a:lumOff val="80000"/>
                  </a:schemeClr>
                </a:solidFill>
              </a:rPr>
              <a:t>2</a:t>
            </a:r>
            <a:r>
              <a:rPr lang="en-US" sz="2600" dirty="0">
                <a:solidFill>
                  <a:schemeClr val="bg2">
                    <a:lumMod val="20000"/>
                    <a:lumOff val="80000"/>
                  </a:schemeClr>
                </a:solidFill>
              </a:rPr>
              <a:t>O), nitrous oxides (NO</a:t>
            </a:r>
            <a:r>
              <a:rPr lang="en-US" sz="2600" baseline="-25000" dirty="0">
                <a:solidFill>
                  <a:schemeClr val="bg2">
                    <a:lumMod val="20000"/>
                    <a:lumOff val="80000"/>
                  </a:schemeClr>
                </a:solidFill>
              </a:rPr>
              <a:t>x</a:t>
            </a:r>
            <a:r>
              <a:rPr lang="en-US" sz="2600" dirty="0">
                <a:solidFill>
                  <a:schemeClr val="bg2">
                    <a:lumMod val="20000"/>
                    <a:lumOff val="80000"/>
                  </a:schemeClr>
                </a:solidFill>
              </a:rPr>
              <a:t>), fluorinated-gases (F-gas)</a:t>
            </a:r>
          </a:p>
          <a:p>
            <a:pPr lvl="0"/>
            <a:r>
              <a:rPr lang="en-US" sz="2600" dirty="0">
                <a:solidFill>
                  <a:schemeClr val="bg2">
                    <a:lumMod val="20000"/>
                    <a:lumOff val="80000"/>
                  </a:schemeClr>
                </a:solidFill>
              </a:rPr>
              <a:t>Examine NASA data on global temperature and atmospheric carbon dioxide (CO</a:t>
            </a:r>
            <a:r>
              <a:rPr lang="en-US" sz="2600" baseline="-25000" dirty="0">
                <a:solidFill>
                  <a:schemeClr val="bg2">
                    <a:lumMod val="20000"/>
                    <a:lumOff val="80000"/>
                  </a:schemeClr>
                </a:solidFill>
              </a:rPr>
              <a:t>2</a:t>
            </a:r>
            <a:r>
              <a:rPr lang="en-US" sz="2600" dirty="0">
                <a:solidFill>
                  <a:schemeClr val="bg2">
                    <a:lumMod val="20000"/>
                    <a:lumOff val="80000"/>
                  </a:schemeClr>
                </a:solidFill>
              </a:rPr>
              <a:t>) concentrations</a:t>
            </a:r>
          </a:p>
          <a:p>
            <a:pPr lvl="0"/>
            <a:r>
              <a:rPr lang="en-US" sz="2600" dirty="0">
                <a:solidFill>
                  <a:schemeClr val="bg2">
                    <a:lumMod val="20000"/>
                    <a:lumOff val="80000"/>
                  </a:schemeClr>
                </a:solidFill>
              </a:rPr>
              <a:t>Explore the link between climate change and species’ range shifts for vegetation and insects</a:t>
            </a:r>
          </a:p>
          <a:p>
            <a:pPr lvl="0"/>
            <a:r>
              <a:rPr lang="en-US" sz="2600" dirty="0">
                <a:solidFill>
                  <a:schemeClr val="bg2">
                    <a:lumMod val="20000"/>
                    <a:lumOff val="80000"/>
                  </a:schemeClr>
                </a:solidFill>
              </a:rPr>
              <a:t>Review and collate data (from the 8 previous lessons) in a data table with a classmate or individual</a:t>
            </a:r>
          </a:p>
          <a:p>
            <a:pPr lvl="0"/>
            <a:r>
              <a:rPr lang="en-US" sz="2600" dirty="0">
                <a:solidFill>
                  <a:schemeClr val="bg2">
                    <a:lumMod val="20000"/>
                    <a:lumOff val="80000"/>
                  </a:schemeClr>
                </a:solidFill>
              </a:rPr>
              <a:t>Discuss the data (from above) with a classmate and summarize the “big ideas” in 3 statements</a:t>
            </a:r>
          </a:p>
          <a:p>
            <a:pPr lvl="0"/>
            <a:r>
              <a:rPr lang="en-US" sz="2600" dirty="0">
                <a:solidFill>
                  <a:schemeClr val="bg2">
                    <a:lumMod val="20000"/>
                    <a:lumOff val="80000"/>
                  </a:schemeClr>
                </a:solidFill>
              </a:rPr>
              <a:t>Ponder whether humanity can remain hopeful in the face of climate change</a:t>
            </a:r>
          </a:p>
          <a:p>
            <a:endParaRPr lang="en-US" dirty="0"/>
          </a:p>
        </p:txBody>
      </p:sp>
    </p:spTree>
    <p:extLst>
      <p:ext uri="{BB962C8B-B14F-4D97-AF65-F5344CB8AC3E}">
        <p14:creationId xmlns:p14="http://schemas.microsoft.com/office/powerpoint/2010/main" val="1346356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#6 Instructions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203314" y="1514719"/>
            <a:ext cx="12076386" cy="1656271"/>
          </a:xfrm>
        </p:spPr>
        <p:txBody>
          <a:bodyPr>
            <a:noAutofit/>
          </a:bodyPr>
          <a:lstStyle/>
          <a:p>
            <a:r>
              <a:rPr lang="en-US" sz="2400" dirty="0">
                <a:solidFill>
                  <a:schemeClr val="bg2">
                    <a:lumMod val="20000"/>
                    <a:lumOff val="80000"/>
                  </a:schemeClr>
                </a:solidFill>
              </a:rPr>
              <a:t>Locate the website: </a:t>
            </a:r>
            <a:r>
              <a:rPr lang="en-US" sz="2400" dirty="0">
                <a:solidFill>
                  <a:schemeClr val="bg2">
                    <a:lumMod val="20000"/>
                    <a:lumOff val="80000"/>
                  </a:schemeClr>
                </a:solidFill>
                <a:hlinkClick r:id="rId3">
                  <a:extLst>
                    <a:ext uri="{A12FA001-AC4F-418D-AE19-62706E023703}">
                      <ahyp:hlinkClr xmlns:ahyp="http://schemas.microsoft.com/office/drawing/2018/hyperlinkcolor" val="tx"/>
                    </a:ext>
                  </a:extLst>
                </a:hlinkClick>
              </a:rPr>
              <a:t>https://climatekids.nasa.gov/greenhouse-cards/</a:t>
            </a:r>
            <a:endParaRPr lang="en-US" sz="2400" dirty="0">
              <a:solidFill>
                <a:schemeClr val="bg2">
                  <a:lumMod val="20000"/>
                  <a:lumOff val="80000"/>
                </a:schemeClr>
              </a:solidFill>
            </a:endParaRPr>
          </a:p>
          <a:p>
            <a:r>
              <a:rPr lang="en-US" sz="2400" dirty="0">
                <a:solidFill>
                  <a:schemeClr val="bg2">
                    <a:lumMod val="20000"/>
                    <a:lumOff val="80000"/>
                  </a:schemeClr>
                </a:solidFill>
              </a:rPr>
              <a:t>CLICK on each virtual card to learn about each greenhouse gas or review the next 6 slides.</a:t>
            </a:r>
          </a:p>
          <a:p>
            <a:r>
              <a:rPr lang="en-US" sz="2400" dirty="0">
                <a:solidFill>
                  <a:schemeClr val="bg2">
                    <a:lumMod val="20000"/>
                    <a:lumOff val="80000"/>
                  </a:schemeClr>
                </a:solidFill>
              </a:rPr>
              <a:t>Discover two things about each gas:</a:t>
            </a:r>
          </a:p>
          <a:p>
            <a:pPr lvl="1"/>
            <a:r>
              <a:rPr lang="en-US" sz="2200" dirty="0">
                <a:solidFill>
                  <a:schemeClr val="bg2">
                    <a:lumMod val="20000"/>
                    <a:lumOff val="80000"/>
                  </a:schemeClr>
                </a:solidFill>
              </a:rPr>
              <a:t>Does it come from natural or manmade sources?</a:t>
            </a:r>
          </a:p>
          <a:p>
            <a:pPr lvl="1"/>
            <a:r>
              <a:rPr lang="en-US" sz="2200" dirty="0">
                <a:solidFill>
                  <a:schemeClr val="bg2">
                    <a:lumMod val="20000"/>
                    <a:lumOff val="80000"/>
                  </a:schemeClr>
                </a:solidFill>
              </a:rPr>
              <a:t>Is it useful or harmful to life on Earth?</a:t>
            </a:r>
          </a:p>
          <a:p>
            <a:endParaRPr lang="en-US" sz="2400" b="1" dirty="0">
              <a:solidFill>
                <a:schemeClr val="accent1">
                  <a:lumMod val="40000"/>
                  <a:lumOff val="60000"/>
                </a:schemeClr>
              </a:solidFill>
            </a:endParaRPr>
          </a:p>
          <a:p>
            <a:endParaRPr lang="en-US" sz="2400" dirty="0">
              <a:solidFill>
                <a:schemeClr val="accent1">
                  <a:lumMod val="40000"/>
                  <a:lumOff val="60000"/>
                </a:schemeClr>
              </a:solidFill>
            </a:endParaRPr>
          </a:p>
        </p:txBody>
      </p:sp>
      <p:pic>
        <p:nvPicPr>
          <p:cNvPr id="5" name="Picture 4">
            <a:extLst>
              <a:ext uri="{FF2B5EF4-FFF2-40B4-BE49-F238E27FC236}">
                <a16:creationId xmlns:a16="http://schemas.microsoft.com/office/drawing/2014/main" id="{FDF1C981-8E18-4004-834E-5DD21008A0B2}"/>
              </a:ext>
            </a:extLst>
          </p:cNvPr>
          <p:cNvPicPr>
            <a:picLocks noChangeAspect="1"/>
          </p:cNvPicPr>
          <p:nvPr/>
        </p:nvPicPr>
        <p:blipFill>
          <a:blip r:embed="rId4"/>
          <a:stretch>
            <a:fillRect/>
          </a:stretch>
        </p:blipFill>
        <p:spPr>
          <a:xfrm>
            <a:off x="5258360" y="3429000"/>
            <a:ext cx="5946544" cy="3144807"/>
          </a:xfrm>
          <a:prstGeom prst="rect">
            <a:avLst/>
          </a:prstGeom>
        </p:spPr>
      </p:pic>
      <p:sp>
        <p:nvSpPr>
          <p:cNvPr id="6" name="TextBox 5">
            <a:extLst>
              <a:ext uri="{FF2B5EF4-FFF2-40B4-BE49-F238E27FC236}">
                <a16:creationId xmlns:a16="http://schemas.microsoft.com/office/drawing/2014/main" id="{3633A770-6A20-47F7-9B2B-9D167A6603DC}"/>
              </a:ext>
            </a:extLst>
          </p:cNvPr>
          <p:cNvSpPr txBox="1"/>
          <p:nvPr/>
        </p:nvSpPr>
        <p:spPr>
          <a:xfrm>
            <a:off x="465130" y="3170989"/>
            <a:ext cx="4531414" cy="3539430"/>
          </a:xfrm>
          <a:prstGeom prst="rect">
            <a:avLst/>
          </a:prstGeom>
          <a:noFill/>
        </p:spPr>
        <p:txBody>
          <a:bodyPr wrap="square" rtlCol="0">
            <a:spAutoFit/>
          </a:bodyPr>
          <a:lstStyle/>
          <a:p>
            <a:r>
              <a:rPr lang="en-US" sz="2400" b="1" dirty="0">
                <a:solidFill>
                  <a:schemeClr val="bg2">
                    <a:lumMod val="20000"/>
                    <a:lumOff val="80000"/>
                  </a:schemeClr>
                </a:solidFill>
              </a:rPr>
              <a:t>The main greenhouse gases are</a:t>
            </a:r>
            <a:r>
              <a:rPr lang="en-US" sz="3200" b="1" dirty="0">
                <a:solidFill>
                  <a:schemeClr val="bg2">
                    <a:lumMod val="20000"/>
                    <a:lumOff val="80000"/>
                  </a:schemeClr>
                </a:solidFill>
              </a:rPr>
              <a:t>:</a:t>
            </a:r>
            <a:r>
              <a:rPr lang="en-US" sz="3200" dirty="0">
                <a:solidFill>
                  <a:srgbClr val="FFCCFF"/>
                </a:solidFill>
              </a:rPr>
              <a:t> </a:t>
            </a:r>
          </a:p>
          <a:p>
            <a:pPr lvl="2"/>
            <a:r>
              <a:rPr lang="en-US" sz="3200" dirty="0">
                <a:solidFill>
                  <a:srgbClr val="33CCFF"/>
                </a:solidFill>
              </a:rPr>
              <a:t>Water vapor (H</a:t>
            </a:r>
            <a:r>
              <a:rPr lang="en-US" sz="3200" baseline="-25000" dirty="0">
                <a:solidFill>
                  <a:srgbClr val="33CCFF"/>
                </a:solidFill>
              </a:rPr>
              <a:t>2</a:t>
            </a:r>
            <a:r>
              <a:rPr lang="en-US" sz="3200" dirty="0">
                <a:solidFill>
                  <a:srgbClr val="33CCFF"/>
                </a:solidFill>
              </a:rPr>
              <a:t>O)</a:t>
            </a:r>
          </a:p>
          <a:p>
            <a:pPr lvl="2"/>
            <a:r>
              <a:rPr lang="en-US" sz="3200" dirty="0">
                <a:solidFill>
                  <a:srgbClr val="FFFF00"/>
                </a:solidFill>
              </a:rPr>
              <a:t>Carbon dioxide</a:t>
            </a:r>
          </a:p>
          <a:p>
            <a:pPr lvl="2"/>
            <a:r>
              <a:rPr lang="en-US" sz="3200" dirty="0">
                <a:solidFill>
                  <a:schemeClr val="accent5"/>
                </a:solidFill>
              </a:rPr>
              <a:t>Methane</a:t>
            </a:r>
          </a:p>
          <a:p>
            <a:pPr lvl="2"/>
            <a:r>
              <a:rPr lang="en-US" sz="3200" dirty="0"/>
              <a:t>Ozone</a:t>
            </a:r>
          </a:p>
          <a:p>
            <a:pPr lvl="2"/>
            <a:r>
              <a:rPr lang="en-US" sz="3200" dirty="0">
                <a:solidFill>
                  <a:srgbClr val="92D050"/>
                </a:solidFill>
              </a:rPr>
              <a:t>Nitrous oxide</a:t>
            </a:r>
          </a:p>
          <a:p>
            <a:pPr lvl="2"/>
            <a:r>
              <a:rPr lang="en-US" sz="3200" dirty="0">
                <a:solidFill>
                  <a:schemeClr val="bg2">
                    <a:lumMod val="20000"/>
                    <a:lumOff val="80000"/>
                  </a:schemeClr>
                </a:solidFill>
              </a:rPr>
              <a:t>Chlorofluorocarbons</a:t>
            </a:r>
          </a:p>
        </p:txBody>
      </p:sp>
    </p:spTree>
    <p:extLst>
      <p:ext uri="{BB962C8B-B14F-4D97-AF65-F5344CB8AC3E}">
        <p14:creationId xmlns:p14="http://schemas.microsoft.com/office/powerpoint/2010/main" val="1672437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04CDD5-0B20-447C-AF27-BB2E4F144C2B}"/>
              </a:ext>
            </a:extLst>
          </p:cNvPr>
          <p:cNvPicPr>
            <a:picLocks noChangeAspect="1"/>
          </p:cNvPicPr>
          <p:nvPr/>
        </p:nvPicPr>
        <p:blipFill>
          <a:blip r:embed="rId3"/>
          <a:stretch>
            <a:fillRect/>
          </a:stretch>
        </p:blipFill>
        <p:spPr>
          <a:xfrm>
            <a:off x="6475311" y="392571"/>
            <a:ext cx="4033655" cy="5713424"/>
          </a:xfrm>
          <a:prstGeom prst="rect">
            <a:avLst/>
          </a:prstGeom>
        </p:spPr>
      </p:pic>
      <p:pic>
        <p:nvPicPr>
          <p:cNvPr id="6" name="Picture 5">
            <a:extLst>
              <a:ext uri="{FF2B5EF4-FFF2-40B4-BE49-F238E27FC236}">
                <a16:creationId xmlns:a16="http://schemas.microsoft.com/office/drawing/2014/main" id="{12E882DA-B359-4B10-8F73-E5A38904E950}"/>
              </a:ext>
            </a:extLst>
          </p:cNvPr>
          <p:cNvPicPr>
            <a:picLocks noChangeAspect="1"/>
          </p:cNvPicPr>
          <p:nvPr/>
        </p:nvPicPr>
        <p:blipFill>
          <a:blip r:embed="rId4"/>
          <a:stretch>
            <a:fillRect/>
          </a:stretch>
        </p:blipFill>
        <p:spPr>
          <a:xfrm>
            <a:off x="2327356" y="392571"/>
            <a:ext cx="4033655" cy="5677807"/>
          </a:xfrm>
          <a:prstGeom prst="rect">
            <a:avLst/>
          </a:prstGeom>
        </p:spPr>
      </p:pic>
      <p:sp>
        <p:nvSpPr>
          <p:cNvPr id="8" name="Rectangle 7">
            <a:extLst>
              <a:ext uri="{FF2B5EF4-FFF2-40B4-BE49-F238E27FC236}">
                <a16:creationId xmlns:a16="http://schemas.microsoft.com/office/drawing/2014/main" id="{89EAD8DC-8C3D-4942-9D3F-8D32D1FEBF20}"/>
              </a:ext>
            </a:extLst>
          </p:cNvPr>
          <p:cNvSpPr/>
          <p:nvPr/>
        </p:nvSpPr>
        <p:spPr>
          <a:xfrm>
            <a:off x="375557" y="6034761"/>
            <a:ext cx="11430000" cy="646331"/>
          </a:xfrm>
          <a:prstGeom prst="rect">
            <a:avLst/>
          </a:prstGeom>
        </p:spPr>
        <p:txBody>
          <a:bodyPr wrap="square">
            <a:spAutoFit/>
          </a:bodyPr>
          <a:lstStyle/>
          <a:p>
            <a:r>
              <a:rPr lang="en-US" dirty="0"/>
              <a:t>https://climate.nasa.gov/ask-nasa-climate/3143/steamy-relationships-how-atmospheric-water-vapor-amplifies-earths-greenhouse-effect/</a:t>
            </a:r>
          </a:p>
        </p:txBody>
      </p:sp>
    </p:spTree>
    <p:extLst>
      <p:ext uri="{BB962C8B-B14F-4D97-AF65-F5344CB8AC3E}">
        <p14:creationId xmlns:p14="http://schemas.microsoft.com/office/powerpoint/2010/main" val="1511698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97551B-A5C6-4EC2-BA8C-74DF9E7A113C}"/>
              </a:ext>
            </a:extLst>
          </p:cNvPr>
          <p:cNvPicPr>
            <a:picLocks noChangeAspect="1"/>
          </p:cNvPicPr>
          <p:nvPr/>
        </p:nvPicPr>
        <p:blipFill>
          <a:blip r:embed="rId3"/>
          <a:stretch>
            <a:fillRect/>
          </a:stretch>
        </p:blipFill>
        <p:spPr>
          <a:xfrm>
            <a:off x="1912668" y="615825"/>
            <a:ext cx="3979855" cy="5621818"/>
          </a:xfrm>
          <a:prstGeom prst="rect">
            <a:avLst/>
          </a:prstGeom>
        </p:spPr>
      </p:pic>
      <p:pic>
        <p:nvPicPr>
          <p:cNvPr id="5" name="Picture 4">
            <a:extLst>
              <a:ext uri="{FF2B5EF4-FFF2-40B4-BE49-F238E27FC236}">
                <a16:creationId xmlns:a16="http://schemas.microsoft.com/office/drawing/2014/main" id="{16FE60BE-B802-4C93-94B4-3B8255AA9711}"/>
              </a:ext>
            </a:extLst>
          </p:cNvPr>
          <p:cNvPicPr>
            <a:picLocks noChangeAspect="1"/>
          </p:cNvPicPr>
          <p:nvPr/>
        </p:nvPicPr>
        <p:blipFill>
          <a:blip r:embed="rId4"/>
          <a:stretch>
            <a:fillRect/>
          </a:stretch>
        </p:blipFill>
        <p:spPr>
          <a:xfrm>
            <a:off x="6015860" y="615825"/>
            <a:ext cx="3993878" cy="5621818"/>
          </a:xfrm>
          <a:prstGeom prst="rect">
            <a:avLst/>
          </a:prstGeom>
        </p:spPr>
      </p:pic>
      <p:sp>
        <p:nvSpPr>
          <p:cNvPr id="7" name="TextBox 6">
            <a:extLst>
              <a:ext uri="{FF2B5EF4-FFF2-40B4-BE49-F238E27FC236}">
                <a16:creationId xmlns:a16="http://schemas.microsoft.com/office/drawing/2014/main" id="{6C3513DD-DB4E-48CF-AECE-7D608BF4AF0F}"/>
              </a:ext>
            </a:extLst>
          </p:cNvPr>
          <p:cNvSpPr txBox="1"/>
          <p:nvPr/>
        </p:nvSpPr>
        <p:spPr>
          <a:xfrm>
            <a:off x="4106072" y="6237643"/>
            <a:ext cx="3456908" cy="369332"/>
          </a:xfrm>
          <a:prstGeom prst="rect">
            <a:avLst/>
          </a:prstGeom>
          <a:noFill/>
        </p:spPr>
        <p:txBody>
          <a:bodyPr wrap="none" rtlCol="0">
            <a:spAutoFit/>
          </a:bodyPr>
          <a:lstStyle/>
          <a:p>
            <a:r>
              <a:rPr lang="en-US" dirty="0"/>
              <a:t>https://gml.noaa.gov/ccgg/trends/</a:t>
            </a:r>
          </a:p>
        </p:txBody>
      </p:sp>
    </p:spTree>
    <p:extLst>
      <p:ext uri="{BB962C8B-B14F-4D97-AF65-F5344CB8AC3E}">
        <p14:creationId xmlns:p14="http://schemas.microsoft.com/office/powerpoint/2010/main" val="1039573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894EC4-6520-4ABC-9FEF-BEDD062B17BE}"/>
              </a:ext>
            </a:extLst>
          </p:cNvPr>
          <p:cNvPicPr>
            <a:picLocks noChangeAspect="1"/>
          </p:cNvPicPr>
          <p:nvPr/>
        </p:nvPicPr>
        <p:blipFill>
          <a:blip r:embed="rId3"/>
          <a:stretch>
            <a:fillRect/>
          </a:stretch>
        </p:blipFill>
        <p:spPr>
          <a:xfrm>
            <a:off x="2216027" y="244927"/>
            <a:ext cx="3994273" cy="5673184"/>
          </a:xfrm>
          <a:prstGeom prst="rect">
            <a:avLst/>
          </a:prstGeom>
        </p:spPr>
      </p:pic>
      <p:pic>
        <p:nvPicPr>
          <p:cNvPr id="5" name="Picture 4">
            <a:extLst>
              <a:ext uri="{FF2B5EF4-FFF2-40B4-BE49-F238E27FC236}">
                <a16:creationId xmlns:a16="http://schemas.microsoft.com/office/drawing/2014/main" id="{64D21154-D56D-4608-809F-F5379B112957}"/>
              </a:ext>
            </a:extLst>
          </p:cNvPr>
          <p:cNvPicPr>
            <a:picLocks noChangeAspect="1"/>
          </p:cNvPicPr>
          <p:nvPr/>
        </p:nvPicPr>
        <p:blipFill>
          <a:blip r:embed="rId4"/>
          <a:stretch>
            <a:fillRect/>
          </a:stretch>
        </p:blipFill>
        <p:spPr>
          <a:xfrm>
            <a:off x="6210300" y="250105"/>
            <a:ext cx="3993865" cy="5668006"/>
          </a:xfrm>
          <a:prstGeom prst="rect">
            <a:avLst/>
          </a:prstGeom>
        </p:spPr>
      </p:pic>
      <p:sp>
        <p:nvSpPr>
          <p:cNvPr id="7" name="TextBox 6">
            <a:extLst>
              <a:ext uri="{FF2B5EF4-FFF2-40B4-BE49-F238E27FC236}">
                <a16:creationId xmlns:a16="http://schemas.microsoft.com/office/drawing/2014/main" id="{97E65D57-6D42-45CF-B798-F4F804A7B092}"/>
              </a:ext>
            </a:extLst>
          </p:cNvPr>
          <p:cNvSpPr txBox="1"/>
          <p:nvPr/>
        </p:nvSpPr>
        <p:spPr>
          <a:xfrm>
            <a:off x="1191985" y="6041571"/>
            <a:ext cx="10842172" cy="369332"/>
          </a:xfrm>
          <a:prstGeom prst="rect">
            <a:avLst/>
          </a:prstGeom>
          <a:noFill/>
        </p:spPr>
        <p:txBody>
          <a:bodyPr wrap="square" rtlCol="0">
            <a:spAutoFit/>
          </a:bodyPr>
          <a:lstStyle/>
          <a:p>
            <a:r>
              <a:rPr lang="en-US" dirty="0"/>
              <a:t>https://www.noaa.gov/news-release/increase-in-atmospheric-methane-set-another-record-during-2021</a:t>
            </a:r>
          </a:p>
        </p:txBody>
      </p:sp>
    </p:spTree>
    <p:extLst>
      <p:ext uri="{BB962C8B-B14F-4D97-AF65-F5344CB8AC3E}">
        <p14:creationId xmlns:p14="http://schemas.microsoft.com/office/powerpoint/2010/main" val="2719867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9674D4-744F-491B-880F-50FCF61E828C}"/>
              </a:ext>
            </a:extLst>
          </p:cNvPr>
          <p:cNvPicPr>
            <a:picLocks noChangeAspect="1"/>
          </p:cNvPicPr>
          <p:nvPr/>
        </p:nvPicPr>
        <p:blipFill>
          <a:blip r:embed="rId3"/>
          <a:stretch>
            <a:fillRect/>
          </a:stretch>
        </p:blipFill>
        <p:spPr>
          <a:xfrm>
            <a:off x="1853977" y="331806"/>
            <a:ext cx="4219749" cy="5946530"/>
          </a:xfrm>
          <a:prstGeom prst="rect">
            <a:avLst/>
          </a:prstGeom>
        </p:spPr>
      </p:pic>
      <p:pic>
        <p:nvPicPr>
          <p:cNvPr id="5" name="Picture 4">
            <a:extLst>
              <a:ext uri="{FF2B5EF4-FFF2-40B4-BE49-F238E27FC236}">
                <a16:creationId xmlns:a16="http://schemas.microsoft.com/office/drawing/2014/main" id="{0ACFF1A4-C2CD-4487-A428-0989BFC0D723}"/>
              </a:ext>
            </a:extLst>
          </p:cNvPr>
          <p:cNvPicPr>
            <a:picLocks noChangeAspect="1"/>
          </p:cNvPicPr>
          <p:nvPr/>
        </p:nvPicPr>
        <p:blipFill>
          <a:blip r:embed="rId4"/>
          <a:stretch>
            <a:fillRect/>
          </a:stretch>
        </p:blipFill>
        <p:spPr>
          <a:xfrm>
            <a:off x="6073726" y="331806"/>
            <a:ext cx="4213082" cy="5946530"/>
          </a:xfrm>
          <a:prstGeom prst="rect">
            <a:avLst/>
          </a:prstGeom>
        </p:spPr>
      </p:pic>
      <p:sp>
        <p:nvSpPr>
          <p:cNvPr id="7" name="TextBox 6">
            <a:extLst>
              <a:ext uri="{FF2B5EF4-FFF2-40B4-BE49-F238E27FC236}">
                <a16:creationId xmlns:a16="http://schemas.microsoft.com/office/drawing/2014/main" id="{D969E681-3B7A-45C4-856E-9B776A032031}"/>
              </a:ext>
            </a:extLst>
          </p:cNvPr>
          <p:cNvSpPr txBox="1"/>
          <p:nvPr/>
        </p:nvSpPr>
        <p:spPr>
          <a:xfrm>
            <a:off x="4114799" y="6351814"/>
            <a:ext cx="3424335" cy="369332"/>
          </a:xfrm>
          <a:prstGeom prst="rect">
            <a:avLst/>
          </a:prstGeom>
          <a:noFill/>
        </p:spPr>
        <p:txBody>
          <a:bodyPr wrap="none" rtlCol="0">
            <a:spAutoFit/>
          </a:bodyPr>
          <a:lstStyle/>
          <a:p>
            <a:r>
              <a:rPr lang="en-US" dirty="0"/>
              <a:t>https://ozonewatch.gsfc.nasa.gov/</a:t>
            </a:r>
          </a:p>
        </p:txBody>
      </p:sp>
    </p:spTree>
    <p:extLst>
      <p:ext uri="{BB962C8B-B14F-4D97-AF65-F5344CB8AC3E}">
        <p14:creationId xmlns:p14="http://schemas.microsoft.com/office/powerpoint/2010/main" val="2726291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DD806-D51B-425A-B519-C6440267A555}"/>
              </a:ext>
            </a:extLst>
          </p:cNvPr>
          <p:cNvPicPr>
            <a:picLocks noChangeAspect="1"/>
          </p:cNvPicPr>
          <p:nvPr/>
        </p:nvPicPr>
        <p:blipFill>
          <a:blip r:embed="rId3"/>
          <a:stretch>
            <a:fillRect/>
          </a:stretch>
        </p:blipFill>
        <p:spPr>
          <a:xfrm>
            <a:off x="1868733" y="274437"/>
            <a:ext cx="4227267" cy="5913616"/>
          </a:xfrm>
          <a:prstGeom prst="rect">
            <a:avLst/>
          </a:prstGeom>
        </p:spPr>
      </p:pic>
      <p:pic>
        <p:nvPicPr>
          <p:cNvPr id="6" name="Picture 5">
            <a:extLst>
              <a:ext uri="{FF2B5EF4-FFF2-40B4-BE49-F238E27FC236}">
                <a16:creationId xmlns:a16="http://schemas.microsoft.com/office/drawing/2014/main" id="{21BA56AE-745C-406E-82D7-F5F6518B3935}"/>
              </a:ext>
            </a:extLst>
          </p:cNvPr>
          <p:cNvPicPr>
            <a:picLocks noChangeAspect="1"/>
          </p:cNvPicPr>
          <p:nvPr/>
        </p:nvPicPr>
        <p:blipFill>
          <a:blip r:embed="rId4"/>
          <a:stretch>
            <a:fillRect/>
          </a:stretch>
        </p:blipFill>
        <p:spPr>
          <a:xfrm>
            <a:off x="6137676" y="246111"/>
            <a:ext cx="4185591" cy="5941942"/>
          </a:xfrm>
          <a:prstGeom prst="rect">
            <a:avLst/>
          </a:prstGeom>
        </p:spPr>
      </p:pic>
      <p:sp>
        <p:nvSpPr>
          <p:cNvPr id="8" name="TextBox 7">
            <a:extLst>
              <a:ext uri="{FF2B5EF4-FFF2-40B4-BE49-F238E27FC236}">
                <a16:creationId xmlns:a16="http://schemas.microsoft.com/office/drawing/2014/main" id="{BB82E496-2167-4CD1-AA8E-142801CF0FC6}"/>
              </a:ext>
            </a:extLst>
          </p:cNvPr>
          <p:cNvSpPr txBox="1"/>
          <p:nvPr/>
        </p:nvSpPr>
        <p:spPr>
          <a:xfrm>
            <a:off x="685800" y="6398897"/>
            <a:ext cx="12034157" cy="369332"/>
          </a:xfrm>
          <a:prstGeom prst="rect">
            <a:avLst/>
          </a:prstGeom>
          <a:noFill/>
        </p:spPr>
        <p:txBody>
          <a:bodyPr wrap="square" rtlCol="0">
            <a:spAutoFit/>
          </a:bodyPr>
          <a:lstStyle/>
          <a:p>
            <a:r>
              <a:rPr lang="en-US" dirty="0"/>
              <a:t>https://www.epa.gov/climate-indicators/climate-change-indicators-atmospheric-concentrations-greenhouse-gases</a:t>
            </a:r>
          </a:p>
        </p:txBody>
      </p:sp>
    </p:spTree>
    <p:extLst>
      <p:ext uri="{BB962C8B-B14F-4D97-AF65-F5344CB8AC3E}">
        <p14:creationId xmlns:p14="http://schemas.microsoft.com/office/powerpoint/2010/main" val="129413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4AF61-DD8E-48E3-9934-8A02F0DA3642}"/>
              </a:ext>
            </a:extLst>
          </p:cNvPr>
          <p:cNvPicPr>
            <a:picLocks noChangeAspect="1"/>
          </p:cNvPicPr>
          <p:nvPr/>
        </p:nvPicPr>
        <p:blipFill>
          <a:blip r:embed="rId3"/>
          <a:stretch>
            <a:fillRect/>
          </a:stretch>
        </p:blipFill>
        <p:spPr>
          <a:xfrm>
            <a:off x="5843588" y="147638"/>
            <a:ext cx="4313375" cy="5990156"/>
          </a:xfrm>
          <a:prstGeom prst="rect">
            <a:avLst/>
          </a:prstGeom>
        </p:spPr>
      </p:pic>
      <p:pic>
        <p:nvPicPr>
          <p:cNvPr id="5" name="Picture 4">
            <a:extLst>
              <a:ext uri="{FF2B5EF4-FFF2-40B4-BE49-F238E27FC236}">
                <a16:creationId xmlns:a16="http://schemas.microsoft.com/office/drawing/2014/main" id="{6A86F299-866F-4EEB-96CE-121E2693C967}"/>
              </a:ext>
            </a:extLst>
          </p:cNvPr>
          <p:cNvPicPr>
            <a:picLocks noChangeAspect="1"/>
          </p:cNvPicPr>
          <p:nvPr/>
        </p:nvPicPr>
        <p:blipFill>
          <a:blip r:embed="rId4"/>
          <a:stretch>
            <a:fillRect/>
          </a:stretch>
        </p:blipFill>
        <p:spPr>
          <a:xfrm>
            <a:off x="1609500" y="147637"/>
            <a:ext cx="4193109" cy="5990156"/>
          </a:xfrm>
          <a:prstGeom prst="rect">
            <a:avLst/>
          </a:prstGeom>
        </p:spPr>
      </p:pic>
      <p:sp>
        <p:nvSpPr>
          <p:cNvPr id="7" name="Rectangle 6">
            <a:extLst>
              <a:ext uri="{FF2B5EF4-FFF2-40B4-BE49-F238E27FC236}">
                <a16:creationId xmlns:a16="http://schemas.microsoft.com/office/drawing/2014/main" id="{24F74C10-1969-44A4-8BA6-D697C9C1E7FD}"/>
              </a:ext>
            </a:extLst>
          </p:cNvPr>
          <p:cNvSpPr/>
          <p:nvPr/>
        </p:nvSpPr>
        <p:spPr>
          <a:xfrm>
            <a:off x="1609499" y="6137793"/>
            <a:ext cx="8693829" cy="646331"/>
          </a:xfrm>
          <a:prstGeom prst="rect">
            <a:avLst/>
          </a:prstGeom>
        </p:spPr>
        <p:txBody>
          <a:bodyPr wrap="square">
            <a:spAutoFit/>
          </a:bodyPr>
          <a:lstStyle/>
          <a:p>
            <a:r>
              <a:rPr lang="en-US" dirty="0"/>
              <a:t>https://climate.mit.edu/ask-mit/what-concentration-cfcs-atmosphere-and-how-much-do-they-contribute-global-warming</a:t>
            </a:r>
          </a:p>
        </p:txBody>
      </p:sp>
    </p:spTree>
    <p:extLst>
      <p:ext uri="{BB962C8B-B14F-4D97-AF65-F5344CB8AC3E}">
        <p14:creationId xmlns:p14="http://schemas.microsoft.com/office/powerpoint/2010/main" val="2533231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dirty="0">
                <a:solidFill>
                  <a:schemeClr val="accent5">
                    <a:lumMod val="60000"/>
                    <a:lumOff val="40000"/>
                  </a:schemeClr>
                </a:solidFill>
              </a:rPr>
              <a:t>LESSON #6 ASSESSMENT_1a</a:t>
            </a:r>
          </a:p>
        </p:txBody>
      </p:sp>
      <p:pic>
        <p:nvPicPr>
          <p:cNvPr id="8" name="Picture 7">
            <a:extLst>
              <a:ext uri="{FF2B5EF4-FFF2-40B4-BE49-F238E27FC236}">
                <a16:creationId xmlns:a16="http://schemas.microsoft.com/office/drawing/2014/main" id="{A6C38E2D-CD57-4923-A06E-7DBC61576D00}"/>
              </a:ext>
            </a:extLst>
          </p:cNvPr>
          <p:cNvPicPr>
            <a:picLocks noChangeAspect="1"/>
          </p:cNvPicPr>
          <p:nvPr/>
        </p:nvPicPr>
        <p:blipFill>
          <a:blip r:embed="rId3"/>
          <a:stretch>
            <a:fillRect/>
          </a:stretch>
        </p:blipFill>
        <p:spPr>
          <a:xfrm>
            <a:off x="5592770" y="725281"/>
            <a:ext cx="6105525" cy="4572000"/>
          </a:xfrm>
          <a:prstGeom prst="rect">
            <a:avLst/>
          </a:prstGeom>
        </p:spPr>
      </p:pic>
      <p:pic>
        <p:nvPicPr>
          <p:cNvPr id="9" name="Picture 8">
            <a:extLst>
              <a:ext uri="{FF2B5EF4-FFF2-40B4-BE49-F238E27FC236}">
                <a16:creationId xmlns:a16="http://schemas.microsoft.com/office/drawing/2014/main" id="{1754AE62-CB5F-43E8-A01E-263A60490778}"/>
              </a:ext>
            </a:extLst>
          </p:cNvPr>
          <p:cNvPicPr>
            <a:picLocks noChangeAspect="1"/>
          </p:cNvPicPr>
          <p:nvPr/>
        </p:nvPicPr>
        <p:blipFill>
          <a:blip r:embed="rId4"/>
          <a:stretch>
            <a:fillRect/>
          </a:stretch>
        </p:blipFill>
        <p:spPr>
          <a:xfrm>
            <a:off x="158744" y="754191"/>
            <a:ext cx="5249869" cy="2776373"/>
          </a:xfrm>
          <a:prstGeom prst="rect">
            <a:avLst/>
          </a:prstGeom>
        </p:spPr>
      </p:pic>
      <p:sp>
        <p:nvSpPr>
          <p:cNvPr id="4" name="TextBox 3">
            <a:extLst>
              <a:ext uri="{FF2B5EF4-FFF2-40B4-BE49-F238E27FC236}">
                <a16:creationId xmlns:a16="http://schemas.microsoft.com/office/drawing/2014/main" id="{30C06DFC-ABC0-452A-8A2A-F1695E54A77C}"/>
              </a:ext>
            </a:extLst>
          </p:cNvPr>
          <p:cNvSpPr txBox="1"/>
          <p:nvPr/>
        </p:nvSpPr>
        <p:spPr>
          <a:xfrm>
            <a:off x="156479" y="5239078"/>
            <a:ext cx="11825314" cy="584775"/>
          </a:xfrm>
          <a:prstGeom prst="rect">
            <a:avLst/>
          </a:prstGeom>
          <a:noFill/>
        </p:spPr>
        <p:txBody>
          <a:bodyPr wrap="square" rtlCol="0">
            <a:spAutoFit/>
          </a:bodyPr>
          <a:lstStyle/>
          <a:p>
            <a:r>
              <a:rPr lang="en-US" sz="3200" dirty="0"/>
              <a:t>Did you notice the two images of nitrous oxide?</a:t>
            </a:r>
          </a:p>
        </p:txBody>
      </p:sp>
      <p:sp>
        <p:nvSpPr>
          <p:cNvPr id="12" name="Arrow: Left 11">
            <a:extLst>
              <a:ext uri="{FF2B5EF4-FFF2-40B4-BE49-F238E27FC236}">
                <a16:creationId xmlns:a16="http://schemas.microsoft.com/office/drawing/2014/main" id="{BADF578D-08B7-49F5-8B41-DEEC5E14D9F8}"/>
              </a:ext>
            </a:extLst>
          </p:cNvPr>
          <p:cNvSpPr/>
          <p:nvPr/>
        </p:nvSpPr>
        <p:spPr>
          <a:xfrm rot="2397067">
            <a:off x="397784" y="3453517"/>
            <a:ext cx="2040279" cy="575559"/>
          </a:xfrm>
          <a:prstGeom prst="leftArrow">
            <a:avLst/>
          </a:prstGeom>
          <a:solidFill>
            <a:schemeClr val="accent1">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Arrow: Left 12">
            <a:extLst>
              <a:ext uri="{FF2B5EF4-FFF2-40B4-BE49-F238E27FC236}">
                <a16:creationId xmlns:a16="http://schemas.microsoft.com/office/drawing/2014/main" id="{85A37410-AD66-4732-B9DE-F6D9D6DC15F3}"/>
              </a:ext>
            </a:extLst>
          </p:cNvPr>
          <p:cNvSpPr/>
          <p:nvPr/>
        </p:nvSpPr>
        <p:spPr>
          <a:xfrm rot="10800000">
            <a:off x="2860786" y="4256747"/>
            <a:ext cx="7761546" cy="584777"/>
          </a:xfrm>
          <a:prstGeom prst="leftArrow">
            <a:avLst/>
          </a:prstGeom>
          <a:solidFill>
            <a:srgbClr val="7030A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D21783D-27D7-4D6C-8B82-D34D5578E3D5}"/>
              </a:ext>
            </a:extLst>
          </p:cNvPr>
          <p:cNvSpPr txBox="1"/>
          <p:nvPr/>
        </p:nvSpPr>
        <p:spPr>
          <a:xfrm>
            <a:off x="2146607" y="4380342"/>
            <a:ext cx="631731" cy="400110"/>
          </a:xfrm>
          <a:prstGeom prst="rect">
            <a:avLst/>
          </a:prstGeom>
          <a:noFill/>
        </p:spPr>
        <p:txBody>
          <a:bodyPr wrap="square" rtlCol="0">
            <a:spAutoFit/>
          </a:bodyPr>
          <a:lstStyle/>
          <a:p>
            <a:r>
              <a:rPr lang="en-US" sz="2000" b="1" dirty="0"/>
              <a:t>N</a:t>
            </a:r>
            <a:r>
              <a:rPr lang="en-US" sz="2000" b="1" baseline="-25000" dirty="0"/>
              <a:t>2</a:t>
            </a:r>
            <a:r>
              <a:rPr lang="en-US" sz="2000" b="1" dirty="0"/>
              <a:t>O</a:t>
            </a:r>
          </a:p>
        </p:txBody>
      </p:sp>
      <p:sp>
        <p:nvSpPr>
          <p:cNvPr id="15" name="TextBox 14">
            <a:extLst>
              <a:ext uri="{FF2B5EF4-FFF2-40B4-BE49-F238E27FC236}">
                <a16:creationId xmlns:a16="http://schemas.microsoft.com/office/drawing/2014/main" id="{17BB1E1D-5EC0-42D4-AE9E-8F46809872FA}"/>
              </a:ext>
            </a:extLst>
          </p:cNvPr>
          <p:cNvSpPr txBox="1"/>
          <p:nvPr/>
        </p:nvSpPr>
        <p:spPr>
          <a:xfrm>
            <a:off x="156478" y="5759083"/>
            <a:ext cx="12035521" cy="584775"/>
          </a:xfrm>
          <a:prstGeom prst="rect">
            <a:avLst/>
          </a:prstGeom>
          <a:noFill/>
        </p:spPr>
        <p:txBody>
          <a:bodyPr wrap="square" rtlCol="0">
            <a:spAutoFit/>
          </a:bodyPr>
          <a:lstStyle/>
          <a:p>
            <a:r>
              <a:rPr lang="en-US" sz="3200" dirty="0"/>
              <a:t>Can you identify which GHG the other superheroes represent?</a:t>
            </a:r>
          </a:p>
        </p:txBody>
      </p:sp>
    </p:spTree>
    <p:extLst>
      <p:ext uri="{BB962C8B-B14F-4D97-AF65-F5344CB8AC3E}">
        <p14:creationId xmlns:p14="http://schemas.microsoft.com/office/powerpoint/2010/main" val="3060191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accent5">
                    <a:lumMod val="60000"/>
                    <a:lumOff val="40000"/>
                  </a:schemeClr>
                </a:solidFill>
              </a:rPr>
              <a:t>LESSON #6 ASSESSMENT_1B</a:t>
            </a:r>
          </a:p>
        </p:txBody>
      </p:sp>
      <p:sp>
        <p:nvSpPr>
          <p:cNvPr id="3" name="Rectangle 2">
            <a:extLst>
              <a:ext uri="{FF2B5EF4-FFF2-40B4-BE49-F238E27FC236}">
                <a16:creationId xmlns:a16="http://schemas.microsoft.com/office/drawing/2014/main" id="{173A4D1F-64DA-47FC-A8FD-59CC12D96ADB}"/>
              </a:ext>
            </a:extLst>
          </p:cNvPr>
          <p:cNvSpPr/>
          <p:nvPr/>
        </p:nvSpPr>
        <p:spPr>
          <a:xfrm>
            <a:off x="342902" y="603799"/>
            <a:ext cx="11506198" cy="6001643"/>
          </a:xfrm>
          <a:prstGeom prst="rect">
            <a:avLst/>
          </a:prstGeom>
        </p:spPr>
        <p:txBody>
          <a:bodyPr wrap="square">
            <a:spAutoFit/>
          </a:bodyPr>
          <a:lstStyle/>
          <a:p>
            <a:r>
              <a:rPr lang="en-US" sz="2400" b="1" dirty="0">
                <a:solidFill>
                  <a:schemeClr val="accent5">
                    <a:lumMod val="60000"/>
                    <a:lumOff val="40000"/>
                  </a:schemeClr>
                </a:solidFill>
              </a:rPr>
              <a:t>Based on what you know about the six main greenhouse gases (GHG), you have a conversation with your friends.</a:t>
            </a:r>
          </a:p>
          <a:p>
            <a:endParaRPr lang="en-US" sz="2400" dirty="0"/>
          </a:p>
          <a:p>
            <a:pPr lvl="0"/>
            <a:r>
              <a:rPr lang="en-US" sz="2400" dirty="0">
                <a:solidFill>
                  <a:schemeClr val="bg2">
                    <a:lumMod val="20000"/>
                    <a:lumOff val="80000"/>
                  </a:schemeClr>
                </a:solidFill>
              </a:rPr>
              <a:t>You tell your friends that we (humanity) should ignore the low atmospheric concentrations of methane (CH</a:t>
            </a:r>
            <a:r>
              <a:rPr lang="en-US" sz="2400" baseline="-25000" dirty="0">
                <a:solidFill>
                  <a:schemeClr val="bg2">
                    <a:lumMod val="20000"/>
                    <a:lumOff val="80000"/>
                  </a:schemeClr>
                </a:solidFill>
              </a:rPr>
              <a:t>4</a:t>
            </a:r>
            <a:r>
              <a:rPr lang="en-US" sz="2400" dirty="0">
                <a:solidFill>
                  <a:schemeClr val="bg2">
                    <a:lumMod val="20000"/>
                    <a:lumOff val="80000"/>
                  </a:schemeClr>
                </a:solidFill>
              </a:rPr>
              <a:t>) from fracking and oil drilling sites and cattle and other ruminant animals, H</a:t>
            </a:r>
            <a:r>
              <a:rPr lang="en-US" sz="2400" baseline="-25000" dirty="0">
                <a:solidFill>
                  <a:schemeClr val="bg2">
                    <a:lumMod val="20000"/>
                    <a:lumOff val="80000"/>
                  </a:schemeClr>
                </a:solidFill>
              </a:rPr>
              <a:t>2</a:t>
            </a:r>
            <a:r>
              <a:rPr lang="en-US" sz="2400" dirty="0">
                <a:solidFill>
                  <a:schemeClr val="bg2">
                    <a:lumMod val="20000"/>
                    <a:lumOff val="80000"/>
                  </a:schemeClr>
                </a:solidFill>
              </a:rPr>
              <a:t>O vapor, nitrous oxide (N</a:t>
            </a:r>
            <a:r>
              <a:rPr lang="en-US" sz="2400" baseline="-25000" dirty="0">
                <a:solidFill>
                  <a:schemeClr val="bg2">
                    <a:lumMod val="20000"/>
                    <a:lumOff val="80000"/>
                  </a:schemeClr>
                </a:solidFill>
              </a:rPr>
              <a:t>2</a:t>
            </a:r>
            <a:r>
              <a:rPr lang="en-US" sz="2400" dirty="0">
                <a:solidFill>
                  <a:schemeClr val="bg2">
                    <a:lumMod val="20000"/>
                    <a:lumOff val="80000"/>
                  </a:schemeClr>
                </a:solidFill>
              </a:rPr>
              <a:t>O) from fossil fuel combustion, lightning, agriculture, and microbial processes, and man-made fluorinated gases (F-gas).</a:t>
            </a:r>
          </a:p>
          <a:p>
            <a:pPr lvl="0"/>
            <a:endParaRPr lang="en-US" sz="2400" dirty="0">
              <a:solidFill>
                <a:schemeClr val="bg2">
                  <a:lumMod val="20000"/>
                  <a:lumOff val="80000"/>
                </a:schemeClr>
              </a:solidFill>
            </a:endParaRPr>
          </a:p>
          <a:p>
            <a:pPr lvl="0"/>
            <a:r>
              <a:rPr lang="en-US" sz="2400" dirty="0">
                <a:solidFill>
                  <a:schemeClr val="bg2">
                    <a:lumMod val="20000"/>
                    <a:lumOff val="80000"/>
                  </a:schemeClr>
                </a:solidFill>
              </a:rPr>
              <a:t>Your friends question your statement and ask why should we ignore the contribution of the greenhouse gases CH</a:t>
            </a:r>
            <a:r>
              <a:rPr lang="en-US" sz="2400" baseline="-25000" dirty="0">
                <a:solidFill>
                  <a:schemeClr val="bg2">
                    <a:lumMod val="20000"/>
                    <a:lumOff val="80000"/>
                  </a:schemeClr>
                </a:solidFill>
              </a:rPr>
              <a:t>4</a:t>
            </a:r>
            <a:r>
              <a:rPr lang="en-US" sz="2400" dirty="0">
                <a:solidFill>
                  <a:schemeClr val="bg2">
                    <a:lumMod val="20000"/>
                    <a:lumOff val="80000"/>
                  </a:schemeClr>
                </a:solidFill>
              </a:rPr>
              <a:t>, H</a:t>
            </a:r>
            <a:r>
              <a:rPr lang="en-US" sz="2400" baseline="-25000" dirty="0">
                <a:solidFill>
                  <a:schemeClr val="bg2">
                    <a:lumMod val="20000"/>
                    <a:lumOff val="80000"/>
                  </a:schemeClr>
                </a:solidFill>
              </a:rPr>
              <a:t>2</a:t>
            </a:r>
            <a:r>
              <a:rPr lang="en-US" sz="2400" dirty="0">
                <a:solidFill>
                  <a:schemeClr val="bg2">
                    <a:lumMod val="20000"/>
                    <a:lumOff val="80000"/>
                  </a:schemeClr>
                </a:solidFill>
              </a:rPr>
              <a:t>O vapor, N</a:t>
            </a:r>
            <a:r>
              <a:rPr lang="en-US" sz="2400" baseline="-25000" dirty="0">
                <a:solidFill>
                  <a:schemeClr val="bg2">
                    <a:lumMod val="20000"/>
                    <a:lumOff val="80000"/>
                  </a:schemeClr>
                </a:solidFill>
              </a:rPr>
              <a:t>2</a:t>
            </a:r>
            <a:r>
              <a:rPr lang="en-US" sz="2400" dirty="0">
                <a:solidFill>
                  <a:schemeClr val="bg2">
                    <a:lumMod val="20000"/>
                    <a:lumOff val="80000"/>
                  </a:schemeClr>
                </a:solidFill>
              </a:rPr>
              <a:t>O and F-gases to global warming.</a:t>
            </a:r>
          </a:p>
          <a:p>
            <a:pPr lvl="0"/>
            <a:endParaRPr lang="en-US" sz="2400" dirty="0">
              <a:solidFill>
                <a:schemeClr val="bg2">
                  <a:lumMod val="20000"/>
                  <a:lumOff val="80000"/>
                </a:schemeClr>
              </a:solidFill>
            </a:endParaRPr>
          </a:p>
          <a:p>
            <a:pPr lvl="0"/>
            <a:r>
              <a:rPr lang="en-US" sz="2400" dirty="0">
                <a:solidFill>
                  <a:schemeClr val="bg2">
                    <a:lumMod val="20000"/>
                    <a:lumOff val="80000"/>
                  </a:schemeClr>
                </a:solidFill>
              </a:rPr>
              <a:t>You answer that because the percentages of methane (CH</a:t>
            </a:r>
            <a:r>
              <a:rPr lang="en-US" sz="2400" baseline="-25000" dirty="0">
                <a:solidFill>
                  <a:schemeClr val="bg2">
                    <a:lumMod val="20000"/>
                    <a:lumOff val="80000"/>
                  </a:schemeClr>
                </a:solidFill>
              </a:rPr>
              <a:t>4</a:t>
            </a:r>
            <a:r>
              <a:rPr lang="en-US" sz="2400" dirty="0">
                <a:solidFill>
                  <a:schemeClr val="bg2">
                    <a:lumMod val="20000"/>
                    <a:lumOff val="80000"/>
                  </a:schemeClr>
                </a:solidFill>
              </a:rPr>
              <a:t>), nitrous oxide (N</a:t>
            </a:r>
            <a:r>
              <a:rPr lang="en-US" sz="2400" baseline="-25000" dirty="0">
                <a:solidFill>
                  <a:schemeClr val="bg2">
                    <a:lumMod val="20000"/>
                    <a:lumOff val="80000"/>
                  </a:schemeClr>
                </a:solidFill>
              </a:rPr>
              <a:t>2</a:t>
            </a:r>
            <a:r>
              <a:rPr lang="en-US" sz="2400" dirty="0">
                <a:solidFill>
                  <a:schemeClr val="bg2">
                    <a:lumMod val="20000"/>
                    <a:lumOff val="80000"/>
                  </a:schemeClr>
                </a:solidFill>
              </a:rPr>
              <a:t>O) and fluorinated gases (F-gas) are so small that they have no effect on radiative forcing.</a:t>
            </a:r>
          </a:p>
          <a:p>
            <a:pPr lvl="0"/>
            <a:endParaRPr lang="en-US" sz="2400" dirty="0">
              <a:solidFill>
                <a:schemeClr val="bg2">
                  <a:lumMod val="20000"/>
                  <a:lumOff val="80000"/>
                </a:schemeClr>
              </a:solidFill>
            </a:endParaRPr>
          </a:p>
          <a:p>
            <a:r>
              <a:rPr lang="en-US" sz="2400" b="1" dirty="0">
                <a:solidFill>
                  <a:schemeClr val="bg2">
                    <a:lumMod val="20000"/>
                    <a:lumOff val="80000"/>
                  </a:schemeClr>
                </a:solidFill>
              </a:rPr>
              <a:t>True or False</a:t>
            </a:r>
            <a:r>
              <a:rPr lang="en-US" sz="2400" dirty="0">
                <a:solidFill>
                  <a:schemeClr val="bg2">
                    <a:lumMod val="20000"/>
                    <a:lumOff val="80000"/>
                  </a:schemeClr>
                </a:solidFill>
              </a:rPr>
              <a:t>: Your reasoning is correct because you know that CO</a:t>
            </a:r>
            <a:r>
              <a:rPr lang="en-US" sz="2400" baseline="-25000" dirty="0">
                <a:solidFill>
                  <a:schemeClr val="bg2">
                    <a:lumMod val="20000"/>
                    <a:lumOff val="80000"/>
                  </a:schemeClr>
                </a:solidFill>
              </a:rPr>
              <a:t>2 </a:t>
            </a:r>
            <a:r>
              <a:rPr lang="en-US" sz="2400" dirty="0">
                <a:solidFill>
                  <a:schemeClr val="bg2">
                    <a:lumMod val="20000"/>
                    <a:lumOff val="80000"/>
                  </a:schemeClr>
                </a:solidFill>
              </a:rPr>
              <a:t>is the </a:t>
            </a:r>
            <a:r>
              <a:rPr lang="en-US" sz="2400" i="1" dirty="0">
                <a:solidFill>
                  <a:schemeClr val="bg2">
                    <a:lumMod val="20000"/>
                    <a:lumOff val="80000"/>
                  </a:schemeClr>
                </a:solidFill>
              </a:rPr>
              <a:t>only </a:t>
            </a:r>
            <a:r>
              <a:rPr lang="en-US" sz="2400" dirty="0">
                <a:solidFill>
                  <a:schemeClr val="bg2">
                    <a:lumMod val="20000"/>
                    <a:lumOff val="80000"/>
                  </a:schemeClr>
                </a:solidFill>
              </a:rPr>
              <a:t>greenhouse gas that affects radiative forcing.</a:t>
            </a:r>
          </a:p>
        </p:txBody>
      </p:sp>
    </p:spTree>
    <p:extLst>
      <p:ext uri="{BB962C8B-B14F-4D97-AF65-F5344CB8AC3E}">
        <p14:creationId xmlns:p14="http://schemas.microsoft.com/office/powerpoint/2010/main" val="1300429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#7Learning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342901" y="857251"/>
            <a:ext cx="11658599" cy="1847849"/>
          </a:xfrm>
        </p:spPr>
        <p:txBody>
          <a:bodyPr>
            <a:normAutofit/>
          </a:bodyPr>
          <a:lstStyle/>
          <a:p>
            <a:pPr lvl="0"/>
            <a:r>
              <a:rPr lang="en-US" sz="2800" dirty="0">
                <a:solidFill>
                  <a:schemeClr val="bg2">
                    <a:lumMod val="20000"/>
                    <a:lumOff val="80000"/>
                  </a:schemeClr>
                </a:solidFill>
              </a:rPr>
              <a:t>Determine the trend in global temperature from 1990 to 2019</a:t>
            </a:r>
          </a:p>
          <a:p>
            <a:pPr lvl="0"/>
            <a:r>
              <a:rPr lang="en-US" sz="2800" dirty="0">
                <a:solidFill>
                  <a:schemeClr val="bg2">
                    <a:lumMod val="20000"/>
                    <a:lumOff val="80000"/>
                  </a:schemeClr>
                </a:solidFill>
              </a:rPr>
              <a:t>Determine the trajectory for atmospheric carbon dioxide concentrations from 2002 to 2016</a:t>
            </a:r>
          </a:p>
        </p:txBody>
      </p:sp>
      <p:pic>
        <p:nvPicPr>
          <p:cNvPr id="4" name="Picture 3">
            <a:extLst>
              <a:ext uri="{FF2B5EF4-FFF2-40B4-BE49-F238E27FC236}">
                <a16:creationId xmlns:a16="http://schemas.microsoft.com/office/drawing/2014/main" id="{71132564-4E3D-40BC-9C33-956CC4E473A0}"/>
              </a:ext>
            </a:extLst>
          </p:cNvPr>
          <p:cNvPicPr>
            <a:picLocks noChangeAspect="1"/>
          </p:cNvPicPr>
          <p:nvPr/>
        </p:nvPicPr>
        <p:blipFill>
          <a:blip r:embed="rId3"/>
          <a:stretch>
            <a:fillRect/>
          </a:stretch>
        </p:blipFill>
        <p:spPr>
          <a:xfrm>
            <a:off x="3100160" y="2280557"/>
            <a:ext cx="7540625" cy="3979400"/>
          </a:xfrm>
          <a:prstGeom prst="rect">
            <a:avLst/>
          </a:prstGeom>
        </p:spPr>
      </p:pic>
      <p:sp>
        <p:nvSpPr>
          <p:cNvPr id="5" name="Rectangle 4">
            <a:extLst>
              <a:ext uri="{FF2B5EF4-FFF2-40B4-BE49-F238E27FC236}">
                <a16:creationId xmlns:a16="http://schemas.microsoft.com/office/drawing/2014/main" id="{79137802-1316-4AEA-8326-C4A73E60BEA5}"/>
              </a:ext>
            </a:extLst>
          </p:cNvPr>
          <p:cNvSpPr/>
          <p:nvPr/>
        </p:nvSpPr>
        <p:spPr>
          <a:xfrm>
            <a:off x="5263704" y="6259957"/>
            <a:ext cx="3493392" cy="369332"/>
          </a:xfrm>
          <a:prstGeom prst="rect">
            <a:avLst/>
          </a:prstGeom>
        </p:spPr>
        <p:txBody>
          <a:bodyPr wrap="none">
            <a:spAutoFit/>
          </a:bodyPr>
          <a:lstStyle/>
          <a:p>
            <a:r>
              <a:rPr lang="en-US" u="sng" dirty="0">
                <a:solidFill>
                  <a:schemeClr val="bg2">
                    <a:lumMod val="20000"/>
                    <a:lumOff val="80000"/>
                  </a:schemeClr>
                </a:solidFill>
                <a:hlinkClick r:id="rId4">
                  <a:extLst>
                    <a:ext uri="{A12FA001-AC4F-418D-AE19-62706E023703}">
                      <ahyp:hlinkClr xmlns:ahyp="http://schemas.microsoft.com/office/drawing/2018/hyperlinkcolor" val="tx"/>
                    </a:ext>
                  </a:extLst>
                </a:hlinkClick>
              </a:rPr>
              <a:t>NASA Climate Time Machine_2022</a:t>
            </a:r>
            <a:r>
              <a:rPr lang="en-US" u="sng" dirty="0">
                <a:solidFill>
                  <a:schemeClr val="bg2">
                    <a:lumMod val="20000"/>
                    <a:lumOff val="80000"/>
                  </a:schemeClr>
                </a:solidFill>
              </a:rPr>
              <a:t> </a:t>
            </a:r>
            <a:endParaRPr lang="en-US" dirty="0">
              <a:solidFill>
                <a:schemeClr val="bg2">
                  <a:lumMod val="20000"/>
                  <a:lumOff val="80000"/>
                </a:schemeClr>
              </a:solidFill>
            </a:endParaRPr>
          </a:p>
        </p:txBody>
      </p:sp>
    </p:spTree>
    <p:extLst>
      <p:ext uri="{BB962C8B-B14F-4D97-AF65-F5344CB8AC3E}">
        <p14:creationId xmlns:p14="http://schemas.microsoft.com/office/powerpoint/2010/main" val="172036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36E2-EEB5-4483-B4D1-A93E05B5892F}"/>
              </a:ext>
            </a:extLst>
          </p:cNvPr>
          <p:cNvSpPr>
            <a:spLocks noGrp="1"/>
          </p:cNvSpPr>
          <p:nvPr>
            <p:ph type="title"/>
          </p:nvPr>
        </p:nvSpPr>
        <p:spPr>
          <a:xfrm>
            <a:off x="185058" y="338666"/>
            <a:ext cx="10131425" cy="1456267"/>
          </a:xfrm>
        </p:spPr>
        <p:txBody>
          <a:bodyPr/>
          <a:lstStyle/>
          <a:p>
            <a:r>
              <a:rPr lang="en-US" dirty="0"/>
              <a:t>I</a:t>
            </a:r>
            <a:r>
              <a:rPr lang="en-US" dirty="0">
                <a:solidFill>
                  <a:schemeClr val="bg2">
                    <a:lumMod val="20000"/>
                    <a:lumOff val="80000"/>
                  </a:schemeClr>
                </a:solidFill>
              </a:rPr>
              <a:t>nstructions for Students</a:t>
            </a:r>
          </a:p>
        </p:txBody>
      </p:sp>
      <p:sp>
        <p:nvSpPr>
          <p:cNvPr id="3" name="Content Placeholder 2">
            <a:extLst>
              <a:ext uri="{FF2B5EF4-FFF2-40B4-BE49-F238E27FC236}">
                <a16:creationId xmlns:a16="http://schemas.microsoft.com/office/drawing/2014/main" id="{3AFF9892-3B99-4089-B2B4-8F1D81BF18B9}"/>
              </a:ext>
            </a:extLst>
          </p:cNvPr>
          <p:cNvSpPr>
            <a:spLocks noGrp="1"/>
          </p:cNvSpPr>
          <p:nvPr>
            <p:ph idx="1"/>
          </p:nvPr>
        </p:nvSpPr>
        <p:spPr>
          <a:xfrm>
            <a:off x="185058" y="1567543"/>
            <a:ext cx="11680371" cy="4951791"/>
          </a:xfrm>
        </p:spPr>
        <p:txBody>
          <a:bodyPr>
            <a:normAutofit/>
          </a:bodyPr>
          <a:lstStyle/>
          <a:p>
            <a:r>
              <a:rPr lang="en-US" sz="2400" dirty="0">
                <a:solidFill>
                  <a:schemeClr val="bg2">
                    <a:lumMod val="20000"/>
                    <a:lumOff val="80000"/>
                  </a:schemeClr>
                </a:solidFill>
              </a:rPr>
              <a:t>The learning module contains 10 lessons; one of which is review. </a:t>
            </a:r>
          </a:p>
          <a:p>
            <a:r>
              <a:rPr lang="en-US" sz="2400" dirty="0">
                <a:solidFill>
                  <a:schemeClr val="bg2">
                    <a:lumMod val="20000"/>
                    <a:lumOff val="80000"/>
                  </a:schemeClr>
                </a:solidFill>
              </a:rPr>
              <a:t>The Learning Objectives state the purpose of each lesson. A video link or a website link leads the you through the primary content of the lesson. Following the presentation of content, the you complete a low-stakes assessment– fill-in-the-blank, short essay, make a drawing, true/false, or multiple choice.</a:t>
            </a:r>
          </a:p>
          <a:p>
            <a:r>
              <a:rPr lang="en-US" sz="2400" dirty="0">
                <a:solidFill>
                  <a:schemeClr val="bg2">
                    <a:lumMod val="20000"/>
                    <a:lumOff val="80000"/>
                  </a:schemeClr>
                </a:solidFill>
              </a:rPr>
              <a:t>This lesson may be instructor-led, student-led or allow students to work online on the material at a pace that best supports individual understanding and learning.</a:t>
            </a:r>
          </a:p>
          <a:p>
            <a:r>
              <a:rPr lang="en-US" sz="2400" dirty="0">
                <a:solidFill>
                  <a:schemeClr val="bg2">
                    <a:lumMod val="20000"/>
                    <a:lumOff val="80000"/>
                  </a:schemeClr>
                </a:solidFill>
              </a:rPr>
              <a:t>You may collaborate with one or two classmates with on this assignment. </a:t>
            </a:r>
          </a:p>
          <a:p>
            <a:r>
              <a:rPr lang="en-US" sz="2400" dirty="0">
                <a:solidFill>
                  <a:schemeClr val="bg2">
                    <a:lumMod val="20000"/>
                    <a:lumOff val="80000"/>
                  </a:schemeClr>
                </a:solidFill>
              </a:rPr>
              <a:t>Each student is responsible for submitting their own work, as work completed with or copied from other students earns no points.</a:t>
            </a:r>
          </a:p>
          <a:p>
            <a:endParaRPr lang="en-US" dirty="0"/>
          </a:p>
        </p:txBody>
      </p:sp>
    </p:spTree>
    <p:extLst>
      <p:ext uri="{BB962C8B-B14F-4D97-AF65-F5344CB8AC3E}">
        <p14:creationId xmlns:p14="http://schemas.microsoft.com/office/powerpoint/2010/main" val="1762166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A827-2211-4020-8CF4-288430B91252}"/>
              </a:ext>
            </a:extLst>
          </p:cNvPr>
          <p:cNvSpPr>
            <a:spLocks noGrp="1"/>
          </p:cNvSpPr>
          <p:nvPr>
            <p:ph type="title"/>
          </p:nvPr>
        </p:nvSpPr>
        <p:spPr>
          <a:xfrm>
            <a:off x="179615" y="364673"/>
            <a:ext cx="11832770" cy="876300"/>
          </a:xfrm>
        </p:spPr>
        <p:txBody>
          <a:bodyPr>
            <a:normAutofit fontScale="90000"/>
          </a:bodyPr>
          <a:lstStyle/>
          <a:p>
            <a:r>
              <a:rPr lang="en-US" b="1" dirty="0">
                <a:solidFill>
                  <a:schemeClr val="accent5">
                    <a:lumMod val="60000"/>
                    <a:lumOff val="40000"/>
                  </a:schemeClr>
                </a:solidFill>
              </a:rPr>
              <a:t>LESSON #7 Assessment GO TO: https://climate.nasa.gov/interactives/climate-time-machine</a:t>
            </a:r>
          </a:p>
        </p:txBody>
      </p:sp>
      <p:sp>
        <p:nvSpPr>
          <p:cNvPr id="3" name="TextBox 2">
            <a:extLst>
              <a:ext uri="{FF2B5EF4-FFF2-40B4-BE49-F238E27FC236}">
                <a16:creationId xmlns:a16="http://schemas.microsoft.com/office/drawing/2014/main" id="{79AF53C7-D6B8-4169-A126-4E95A53A515C}"/>
              </a:ext>
            </a:extLst>
          </p:cNvPr>
          <p:cNvSpPr txBox="1"/>
          <p:nvPr/>
        </p:nvSpPr>
        <p:spPr>
          <a:xfrm>
            <a:off x="236765" y="1381064"/>
            <a:ext cx="11718470" cy="5047536"/>
          </a:xfrm>
          <a:prstGeom prst="rect">
            <a:avLst/>
          </a:prstGeom>
          <a:noFill/>
        </p:spPr>
        <p:txBody>
          <a:bodyPr wrap="square" rtlCol="0">
            <a:spAutoFit/>
          </a:bodyPr>
          <a:lstStyle/>
          <a:p>
            <a:pPr lvl="0"/>
            <a:r>
              <a:rPr lang="en-US" sz="2400" b="1" dirty="0">
                <a:solidFill>
                  <a:schemeClr val="bg2">
                    <a:lumMod val="20000"/>
                    <a:lumOff val="80000"/>
                  </a:schemeClr>
                </a:solidFill>
              </a:rPr>
              <a:t>Click on the interactive link for global temperature</a:t>
            </a:r>
            <a:r>
              <a:rPr lang="en-US" sz="2400" dirty="0">
                <a:solidFill>
                  <a:schemeClr val="bg2">
                    <a:lumMod val="20000"/>
                    <a:lumOff val="80000"/>
                  </a:schemeClr>
                </a:solidFill>
              </a:rPr>
              <a:t>. What has happened to global temperature from 1884 to 2021?</a:t>
            </a:r>
          </a:p>
          <a:p>
            <a:pPr lvl="2"/>
            <a:r>
              <a:rPr lang="en-US" dirty="0">
                <a:solidFill>
                  <a:schemeClr val="bg2">
                    <a:lumMod val="20000"/>
                    <a:lumOff val="80000"/>
                  </a:schemeClr>
                </a:solidFill>
              </a:rPr>
              <a:t>Increased</a:t>
            </a:r>
          </a:p>
          <a:p>
            <a:pPr lvl="2"/>
            <a:r>
              <a:rPr lang="en-US" dirty="0">
                <a:solidFill>
                  <a:schemeClr val="bg2">
                    <a:lumMod val="20000"/>
                    <a:lumOff val="80000"/>
                  </a:schemeClr>
                </a:solidFill>
              </a:rPr>
              <a:t>Decreased</a:t>
            </a:r>
          </a:p>
          <a:p>
            <a:pPr lvl="2"/>
            <a:r>
              <a:rPr lang="en-US" dirty="0">
                <a:solidFill>
                  <a:schemeClr val="bg2">
                    <a:lumMod val="20000"/>
                    <a:lumOff val="80000"/>
                  </a:schemeClr>
                </a:solidFill>
              </a:rPr>
              <a:t>Stayed the same</a:t>
            </a:r>
          </a:p>
          <a:p>
            <a:pPr lvl="1"/>
            <a:endParaRPr lang="en-US" sz="800" dirty="0">
              <a:solidFill>
                <a:schemeClr val="bg2">
                  <a:lumMod val="20000"/>
                  <a:lumOff val="80000"/>
                </a:schemeClr>
              </a:solidFill>
            </a:endParaRPr>
          </a:p>
          <a:p>
            <a:pPr lvl="0"/>
            <a:r>
              <a:rPr lang="en-US" sz="2400" b="1" dirty="0">
                <a:solidFill>
                  <a:schemeClr val="bg2">
                    <a:lumMod val="20000"/>
                    <a:lumOff val="80000"/>
                  </a:schemeClr>
                </a:solidFill>
              </a:rPr>
              <a:t>Click on the interactive link for carbon dioxide from 2002 to 2022.</a:t>
            </a:r>
            <a:r>
              <a:rPr lang="en-US" sz="2400" dirty="0">
                <a:solidFill>
                  <a:schemeClr val="bg2">
                    <a:lumMod val="20000"/>
                    <a:lumOff val="80000"/>
                  </a:schemeClr>
                </a:solidFill>
              </a:rPr>
              <a:t> What happened to levels of carbon dioxide from 2002 to 2022?</a:t>
            </a:r>
          </a:p>
          <a:p>
            <a:pPr lvl="2"/>
            <a:r>
              <a:rPr lang="en-US" dirty="0">
                <a:solidFill>
                  <a:schemeClr val="bg2">
                    <a:lumMod val="20000"/>
                    <a:lumOff val="80000"/>
                  </a:schemeClr>
                </a:solidFill>
              </a:rPr>
              <a:t>Increased</a:t>
            </a:r>
          </a:p>
          <a:p>
            <a:pPr lvl="2"/>
            <a:r>
              <a:rPr lang="en-US" dirty="0">
                <a:solidFill>
                  <a:schemeClr val="bg2">
                    <a:lumMod val="20000"/>
                    <a:lumOff val="80000"/>
                  </a:schemeClr>
                </a:solidFill>
              </a:rPr>
              <a:t>Decreased</a:t>
            </a:r>
          </a:p>
          <a:p>
            <a:pPr lvl="2"/>
            <a:r>
              <a:rPr lang="en-US" dirty="0">
                <a:solidFill>
                  <a:schemeClr val="bg2">
                    <a:lumMod val="20000"/>
                    <a:lumOff val="80000"/>
                  </a:schemeClr>
                </a:solidFill>
              </a:rPr>
              <a:t>Stayed the same</a:t>
            </a:r>
          </a:p>
          <a:p>
            <a:pPr lvl="1"/>
            <a:endParaRPr lang="en-US" sz="800" dirty="0">
              <a:solidFill>
                <a:schemeClr val="bg2">
                  <a:lumMod val="20000"/>
                  <a:lumOff val="80000"/>
                </a:schemeClr>
              </a:solidFill>
            </a:endParaRPr>
          </a:p>
          <a:p>
            <a:pPr lvl="0"/>
            <a:r>
              <a:rPr lang="en-US" sz="2400" b="1" dirty="0">
                <a:solidFill>
                  <a:schemeClr val="bg2">
                    <a:lumMod val="20000"/>
                    <a:lumOff val="80000"/>
                  </a:schemeClr>
                </a:solidFill>
              </a:rPr>
              <a:t>Click on the interactive links for sea ice and for sea level. </a:t>
            </a:r>
            <a:r>
              <a:rPr lang="en-US" sz="2400" dirty="0">
                <a:solidFill>
                  <a:schemeClr val="bg2">
                    <a:lumMod val="20000"/>
                    <a:lumOff val="80000"/>
                  </a:schemeClr>
                </a:solidFill>
              </a:rPr>
              <a:t>Are changes linked to temperature or CO</a:t>
            </a:r>
            <a:r>
              <a:rPr lang="en-US" sz="2400" baseline="-25000" dirty="0">
                <a:solidFill>
                  <a:schemeClr val="bg2">
                    <a:lumMod val="20000"/>
                    <a:lumOff val="80000"/>
                  </a:schemeClr>
                </a:solidFill>
              </a:rPr>
              <a:t>2</a:t>
            </a:r>
            <a:r>
              <a:rPr lang="en-US" sz="2400" dirty="0">
                <a:solidFill>
                  <a:schemeClr val="bg2">
                    <a:lumMod val="20000"/>
                    <a:lumOff val="80000"/>
                  </a:schemeClr>
                </a:solidFill>
              </a:rPr>
              <a:t>?</a:t>
            </a:r>
          </a:p>
          <a:p>
            <a:pPr lvl="2"/>
            <a:r>
              <a:rPr lang="en-US" dirty="0">
                <a:solidFill>
                  <a:schemeClr val="bg2">
                    <a:lumMod val="20000"/>
                    <a:lumOff val="80000"/>
                  </a:schemeClr>
                </a:solidFill>
              </a:rPr>
              <a:t>Increased</a:t>
            </a:r>
          </a:p>
          <a:p>
            <a:pPr lvl="2"/>
            <a:r>
              <a:rPr lang="en-US" dirty="0">
                <a:solidFill>
                  <a:schemeClr val="bg2">
                    <a:lumMod val="20000"/>
                    <a:lumOff val="80000"/>
                  </a:schemeClr>
                </a:solidFill>
              </a:rPr>
              <a:t>Decreased</a:t>
            </a:r>
          </a:p>
          <a:p>
            <a:pPr lvl="2"/>
            <a:r>
              <a:rPr lang="en-US" dirty="0">
                <a:solidFill>
                  <a:schemeClr val="bg2">
                    <a:lumMod val="20000"/>
                    <a:lumOff val="80000"/>
                  </a:schemeClr>
                </a:solidFill>
              </a:rPr>
              <a:t>Stayed the same</a:t>
            </a:r>
          </a:p>
        </p:txBody>
      </p:sp>
    </p:spTree>
    <p:extLst>
      <p:ext uri="{BB962C8B-B14F-4D97-AF65-F5344CB8AC3E}">
        <p14:creationId xmlns:p14="http://schemas.microsoft.com/office/powerpoint/2010/main" val="3500334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55DE-9B7E-42D7-9444-2C7D54F5CC42}"/>
              </a:ext>
            </a:extLst>
          </p:cNvPr>
          <p:cNvSpPr>
            <a:spLocks noGrp="1"/>
          </p:cNvSpPr>
          <p:nvPr>
            <p:ph type="title"/>
          </p:nvPr>
        </p:nvSpPr>
        <p:spPr>
          <a:xfrm>
            <a:off x="138761" y="297130"/>
            <a:ext cx="11952107" cy="737937"/>
          </a:xfrm>
        </p:spPr>
        <p:txBody>
          <a:bodyPr>
            <a:normAutofit fontScale="90000"/>
          </a:bodyPr>
          <a:lstStyle/>
          <a:p>
            <a:r>
              <a:rPr lang="en-US" b="1" dirty="0">
                <a:solidFill>
                  <a:schemeClr val="bg2">
                    <a:lumMod val="20000"/>
                    <a:lumOff val="80000"/>
                  </a:schemeClr>
                </a:solidFill>
              </a:rPr>
              <a:t>Lesson #8 Climate Change &amp; Terrestrial Vegetation range shifts</a:t>
            </a:r>
          </a:p>
        </p:txBody>
      </p:sp>
      <p:pic>
        <p:nvPicPr>
          <p:cNvPr id="19" name="Picture 18">
            <a:extLst>
              <a:ext uri="{FF2B5EF4-FFF2-40B4-BE49-F238E27FC236}">
                <a16:creationId xmlns:a16="http://schemas.microsoft.com/office/drawing/2014/main" id="{170152A7-3E0E-4B46-86D0-5EB9068384F4}"/>
              </a:ext>
            </a:extLst>
          </p:cNvPr>
          <p:cNvPicPr>
            <a:picLocks noChangeAspect="1"/>
          </p:cNvPicPr>
          <p:nvPr/>
        </p:nvPicPr>
        <p:blipFill>
          <a:blip r:embed="rId3"/>
          <a:stretch>
            <a:fillRect/>
          </a:stretch>
        </p:blipFill>
        <p:spPr>
          <a:xfrm>
            <a:off x="5368272" y="1108854"/>
            <a:ext cx="6722597" cy="5295900"/>
          </a:xfrm>
          <a:prstGeom prst="rect">
            <a:avLst/>
          </a:prstGeom>
        </p:spPr>
      </p:pic>
      <p:pic>
        <p:nvPicPr>
          <p:cNvPr id="21" name="Picture 20">
            <a:extLst>
              <a:ext uri="{FF2B5EF4-FFF2-40B4-BE49-F238E27FC236}">
                <a16:creationId xmlns:a16="http://schemas.microsoft.com/office/drawing/2014/main" id="{20827EDD-D483-4054-9109-B8FC324C3581}"/>
              </a:ext>
            </a:extLst>
          </p:cNvPr>
          <p:cNvPicPr>
            <a:picLocks noChangeAspect="1"/>
          </p:cNvPicPr>
          <p:nvPr/>
        </p:nvPicPr>
        <p:blipFill>
          <a:blip r:embed="rId4"/>
          <a:stretch>
            <a:fillRect/>
          </a:stretch>
        </p:blipFill>
        <p:spPr>
          <a:xfrm>
            <a:off x="132881" y="1108854"/>
            <a:ext cx="5229225" cy="5295900"/>
          </a:xfrm>
          <a:prstGeom prst="rect">
            <a:avLst/>
          </a:prstGeom>
        </p:spPr>
      </p:pic>
      <p:pic>
        <p:nvPicPr>
          <p:cNvPr id="22" name="image16.png">
            <a:extLst>
              <a:ext uri="{FF2B5EF4-FFF2-40B4-BE49-F238E27FC236}">
                <a16:creationId xmlns:a16="http://schemas.microsoft.com/office/drawing/2014/main" id="{A79CDF68-DE29-4776-B38E-87AF79FC5F45}"/>
              </a:ext>
            </a:extLst>
          </p:cNvPr>
          <p:cNvPicPr/>
          <p:nvPr/>
        </p:nvPicPr>
        <p:blipFill>
          <a:blip r:embed="rId5" cstate="print"/>
          <a:stretch>
            <a:fillRect/>
          </a:stretch>
        </p:blipFill>
        <p:spPr>
          <a:xfrm>
            <a:off x="10987540" y="4368879"/>
            <a:ext cx="485540" cy="795813"/>
          </a:xfrm>
          <a:prstGeom prst="rect">
            <a:avLst/>
          </a:prstGeom>
        </p:spPr>
      </p:pic>
      <p:pic>
        <p:nvPicPr>
          <p:cNvPr id="23" name="image14.png">
            <a:extLst>
              <a:ext uri="{FF2B5EF4-FFF2-40B4-BE49-F238E27FC236}">
                <a16:creationId xmlns:a16="http://schemas.microsoft.com/office/drawing/2014/main" id="{0B4D6E10-5355-4AC7-9495-323CB2867F01}"/>
              </a:ext>
            </a:extLst>
          </p:cNvPr>
          <p:cNvPicPr/>
          <p:nvPr/>
        </p:nvPicPr>
        <p:blipFill>
          <a:blip r:embed="rId6" cstate="print"/>
          <a:stretch>
            <a:fillRect/>
          </a:stretch>
        </p:blipFill>
        <p:spPr>
          <a:xfrm>
            <a:off x="8996020" y="2981469"/>
            <a:ext cx="485540" cy="775335"/>
          </a:xfrm>
          <a:prstGeom prst="rect">
            <a:avLst/>
          </a:prstGeom>
        </p:spPr>
      </p:pic>
      <p:pic>
        <p:nvPicPr>
          <p:cNvPr id="24" name="image22.png">
            <a:extLst>
              <a:ext uri="{FF2B5EF4-FFF2-40B4-BE49-F238E27FC236}">
                <a16:creationId xmlns:a16="http://schemas.microsoft.com/office/drawing/2014/main" id="{F596EF4F-0F22-4B63-B99F-BF8BC2FF156E}"/>
              </a:ext>
            </a:extLst>
          </p:cNvPr>
          <p:cNvPicPr/>
          <p:nvPr/>
        </p:nvPicPr>
        <p:blipFill>
          <a:blip r:embed="rId7" cstate="print"/>
          <a:stretch>
            <a:fillRect/>
          </a:stretch>
        </p:blipFill>
        <p:spPr>
          <a:xfrm>
            <a:off x="7091045" y="4766786"/>
            <a:ext cx="412599" cy="677862"/>
          </a:xfrm>
          <a:prstGeom prst="rect">
            <a:avLst/>
          </a:prstGeom>
        </p:spPr>
      </p:pic>
      <p:pic>
        <p:nvPicPr>
          <p:cNvPr id="25" name="image30.png">
            <a:extLst>
              <a:ext uri="{FF2B5EF4-FFF2-40B4-BE49-F238E27FC236}">
                <a16:creationId xmlns:a16="http://schemas.microsoft.com/office/drawing/2014/main" id="{D584D14E-008B-47F6-92F5-1A07475C0EC4}"/>
              </a:ext>
            </a:extLst>
          </p:cNvPr>
          <p:cNvPicPr/>
          <p:nvPr/>
        </p:nvPicPr>
        <p:blipFill>
          <a:blip r:embed="rId8" cstate="print"/>
          <a:stretch>
            <a:fillRect/>
          </a:stretch>
        </p:blipFill>
        <p:spPr>
          <a:xfrm>
            <a:off x="9937300" y="3970973"/>
            <a:ext cx="485540" cy="795813"/>
          </a:xfrm>
          <a:prstGeom prst="rect">
            <a:avLst/>
          </a:prstGeom>
        </p:spPr>
      </p:pic>
      <p:pic>
        <p:nvPicPr>
          <p:cNvPr id="26" name="image36.png">
            <a:extLst>
              <a:ext uri="{FF2B5EF4-FFF2-40B4-BE49-F238E27FC236}">
                <a16:creationId xmlns:a16="http://schemas.microsoft.com/office/drawing/2014/main" id="{0274AEB8-0072-4F24-916A-F8DB12D6F942}"/>
              </a:ext>
            </a:extLst>
          </p:cNvPr>
          <p:cNvPicPr/>
          <p:nvPr/>
        </p:nvPicPr>
        <p:blipFill>
          <a:blip r:embed="rId9" cstate="print"/>
          <a:stretch>
            <a:fillRect/>
          </a:stretch>
        </p:blipFill>
        <p:spPr>
          <a:xfrm>
            <a:off x="7778281" y="3801744"/>
            <a:ext cx="485539" cy="677862"/>
          </a:xfrm>
          <a:prstGeom prst="rect">
            <a:avLst/>
          </a:prstGeom>
        </p:spPr>
      </p:pic>
      <p:pic>
        <p:nvPicPr>
          <p:cNvPr id="27" name="image16.png">
            <a:extLst>
              <a:ext uri="{FF2B5EF4-FFF2-40B4-BE49-F238E27FC236}">
                <a16:creationId xmlns:a16="http://schemas.microsoft.com/office/drawing/2014/main" id="{DDBC21B2-C898-4EA3-AA70-2EE84CE7735D}"/>
              </a:ext>
            </a:extLst>
          </p:cNvPr>
          <p:cNvPicPr/>
          <p:nvPr/>
        </p:nvPicPr>
        <p:blipFill>
          <a:blip r:embed="rId5" cstate="print"/>
          <a:stretch>
            <a:fillRect/>
          </a:stretch>
        </p:blipFill>
        <p:spPr>
          <a:xfrm>
            <a:off x="10398360" y="1537192"/>
            <a:ext cx="485540" cy="795813"/>
          </a:xfrm>
          <a:prstGeom prst="rect">
            <a:avLst/>
          </a:prstGeom>
        </p:spPr>
      </p:pic>
    </p:spTree>
    <p:extLst>
      <p:ext uri="{BB962C8B-B14F-4D97-AF65-F5344CB8AC3E}">
        <p14:creationId xmlns:p14="http://schemas.microsoft.com/office/powerpoint/2010/main" val="4020869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FEA1-9566-4CE5-A98E-F0D3750883E6}"/>
              </a:ext>
            </a:extLst>
          </p:cNvPr>
          <p:cNvSpPr>
            <a:spLocks noGrp="1"/>
          </p:cNvSpPr>
          <p:nvPr>
            <p:ph type="title"/>
          </p:nvPr>
        </p:nvSpPr>
        <p:spPr>
          <a:xfrm>
            <a:off x="342899" y="0"/>
            <a:ext cx="11506199" cy="874143"/>
          </a:xfrm>
        </p:spPr>
        <p:txBody>
          <a:bodyPr/>
          <a:lstStyle/>
          <a:p>
            <a:r>
              <a:rPr lang="en-US" b="1" dirty="0">
                <a:solidFill>
                  <a:schemeClr val="bg2">
                    <a:lumMod val="20000"/>
                    <a:lumOff val="80000"/>
                  </a:schemeClr>
                </a:solidFill>
              </a:rPr>
              <a:t>Lesson #8 Climate Change &amp; Insect range shifts</a:t>
            </a:r>
            <a:endParaRPr lang="en-US" dirty="0"/>
          </a:p>
        </p:txBody>
      </p:sp>
      <p:pic>
        <p:nvPicPr>
          <p:cNvPr id="4" name="Picture 3">
            <a:extLst>
              <a:ext uri="{FF2B5EF4-FFF2-40B4-BE49-F238E27FC236}">
                <a16:creationId xmlns:a16="http://schemas.microsoft.com/office/drawing/2014/main" id="{FC28F211-82FB-4D97-9408-510D920322A2}"/>
              </a:ext>
            </a:extLst>
          </p:cNvPr>
          <p:cNvPicPr>
            <a:picLocks noChangeAspect="1"/>
          </p:cNvPicPr>
          <p:nvPr/>
        </p:nvPicPr>
        <p:blipFill>
          <a:blip r:embed="rId3"/>
          <a:stretch>
            <a:fillRect/>
          </a:stretch>
        </p:blipFill>
        <p:spPr>
          <a:xfrm>
            <a:off x="5970377" y="859876"/>
            <a:ext cx="5229225" cy="5453581"/>
          </a:xfrm>
          <a:prstGeom prst="rect">
            <a:avLst/>
          </a:prstGeom>
        </p:spPr>
      </p:pic>
      <p:pic>
        <p:nvPicPr>
          <p:cNvPr id="6" name="image15.png">
            <a:extLst>
              <a:ext uri="{FF2B5EF4-FFF2-40B4-BE49-F238E27FC236}">
                <a16:creationId xmlns:a16="http://schemas.microsoft.com/office/drawing/2014/main" id="{5A32DBC0-43FD-47C7-8AC9-549B988B2D31}"/>
              </a:ext>
            </a:extLst>
          </p:cNvPr>
          <p:cNvPicPr/>
          <p:nvPr/>
        </p:nvPicPr>
        <p:blipFill>
          <a:blip r:embed="rId4" cstate="print"/>
          <a:stretch>
            <a:fillRect/>
          </a:stretch>
        </p:blipFill>
        <p:spPr>
          <a:xfrm>
            <a:off x="6780689" y="2098858"/>
            <a:ext cx="1962150" cy="1102042"/>
          </a:xfrm>
          <a:prstGeom prst="rect">
            <a:avLst/>
          </a:prstGeom>
        </p:spPr>
      </p:pic>
      <p:pic>
        <p:nvPicPr>
          <p:cNvPr id="7" name="image15.png">
            <a:extLst>
              <a:ext uri="{FF2B5EF4-FFF2-40B4-BE49-F238E27FC236}">
                <a16:creationId xmlns:a16="http://schemas.microsoft.com/office/drawing/2014/main" id="{DDFB04A1-E37E-4E8B-87D6-04A7C0137D73}"/>
              </a:ext>
            </a:extLst>
          </p:cNvPr>
          <p:cNvPicPr/>
          <p:nvPr/>
        </p:nvPicPr>
        <p:blipFill>
          <a:blip r:embed="rId4" cstate="print"/>
          <a:stretch>
            <a:fillRect/>
          </a:stretch>
        </p:blipFill>
        <p:spPr>
          <a:xfrm flipH="1">
            <a:off x="6305816" y="4896082"/>
            <a:ext cx="2437023" cy="1102042"/>
          </a:xfrm>
          <a:prstGeom prst="rect">
            <a:avLst/>
          </a:prstGeom>
        </p:spPr>
      </p:pic>
      <p:pic>
        <p:nvPicPr>
          <p:cNvPr id="8" name="image15.png">
            <a:extLst>
              <a:ext uri="{FF2B5EF4-FFF2-40B4-BE49-F238E27FC236}">
                <a16:creationId xmlns:a16="http://schemas.microsoft.com/office/drawing/2014/main" id="{5A424159-0A58-4548-8BC1-1A30A933B1B9}"/>
              </a:ext>
            </a:extLst>
          </p:cNvPr>
          <p:cNvPicPr/>
          <p:nvPr/>
        </p:nvPicPr>
        <p:blipFill>
          <a:blip r:embed="rId4" cstate="print"/>
          <a:stretch>
            <a:fillRect/>
          </a:stretch>
        </p:blipFill>
        <p:spPr>
          <a:xfrm flipH="1">
            <a:off x="9949129" y="979467"/>
            <a:ext cx="1250473" cy="768819"/>
          </a:xfrm>
          <a:prstGeom prst="rect">
            <a:avLst/>
          </a:prstGeom>
        </p:spPr>
      </p:pic>
      <p:pic>
        <p:nvPicPr>
          <p:cNvPr id="9" name="Picture 8">
            <a:extLst>
              <a:ext uri="{FF2B5EF4-FFF2-40B4-BE49-F238E27FC236}">
                <a16:creationId xmlns:a16="http://schemas.microsoft.com/office/drawing/2014/main" id="{9CA69651-81BD-4829-A48B-35629440243B}"/>
              </a:ext>
            </a:extLst>
          </p:cNvPr>
          <p:cNvPicPr>
            <a:picLocks noChangeAspect="1"/>
          </p:cNvPicPr>
          <p:nvPr/>
        </p:nvPicPr>
        <p:blipFill>
          <a:blip r:embed="rId5"/>
          <a:stretch>
            <a:fillRect/>
          </a:stretch>
        </p:blipFill>
        <p:spPr>
          <a:xfrm>
            <a:off x="325913" y="979467"/>
            <a:ext cx="5415772" cy="3039320"/>
          </a:xfrm>
          <a:prstGeom prst="rect">
            <a:avLst/>
          </a:prstGeom>
        </p:spPr>
      </p:pic>
      <p:sp>
        <p:nvSpPr>
          <p:cNvPr id="10" name="TextBox 9">
            <a:extLst>
              <a:ext uri="{FF2B5EF4-FFF2-40B4-BE49-F238E27FC236}">
                <a16:creationId xmlns:a16="http://schemas.microsoft.com/office/drawing/2014/main" id="{DFDD4B7A-A0CC-405E-A7D4-4C11A334C9D6}"/>
              </a:ext>
            </a:extLst>
          </p:cNvPr>
          <p:cNvSpPr txBox="1"/>
          <p:nvPr/>
        </p:nvSpPr>
        <p:spPr>
          <a:xfrm>
            <a:off x="325913" y="4124111"/>
            <a:ext cx="5415772" cy="2554545"/>
          </a:xfrm>
          <a:prstGeom prst="rect">
            <a:avLst/>
          </a:prstGeom>
          <a:noFill/>
        </p:spPr>
        <p:txBody>
          <a:bodyPr wrap="square" rtlCol="0">
            <a:spAutoFit/>
          </a:bodyPr>
          <a:lstStyle/>
          <a:p>
            <a:r>
              <a:rPr lang="en-US" sz="2800" dirty="0">
                <a:solidFill>
                  <a:schemeClr val="bg2">
                    <a:lumMod val="20000"/>
                    <a:lumOff val="80000"/>
                  </a:schemeClr>
                </a:solidFill>
              </a:rPr>
              <a:t>Watch the video:</a:t>
            </a:r>
          </a:p>
          <a:p>
            <a:r>
              <a:rPr lang="en-US" sz="2800" dirty="0">
                <a:solidFill>
                  <a:schemeClr val="bg2">
                    <a:lumMod val="20000"/>
                    <a:lumOff val="80000"/>
                  </a:schemeClr>
                </a:solidFill>
              </a:rPr>
              <a:t>The Changing Climate and Insects</a:t>
            </a:r>
          </a:p>
          <a:p>
            <a:endParaRPr lang="en-US" sz="2800" dirty="0">
              <a:solidFill>
                <a:schemeClr val="bg2">
                  <a:lumMod val="20000"/>
                  <a:lumOff val="80000"/>
                </a:schemeClr>
              </a:solidFill>
            </a:endParaRPr>
          </a:p>
          <a:p>
            <a:r>
              <a:rPr lang="en-US" sz="2800" dirty="0">
                <a:solidFill>
                  <a:schemeClr val="bg2">
                    <a:lumMod val="20000"/>
                    <a:lumOff val="80000"/>
                  </a:schemeClr>
                </a:solidFill>
              </a:rPr>
              <a:t>What is the temperature-size rule?</a:t>
            </a:r>
          </a:p>
          <a:p>
            <a:endParaRPr lang="en-US" sz="2800" dirty="0">
              <a:solidFill>
                <a:schemeClr val="bg2">
                  <a:lumMod val="20000"/>
                  <a:lumOff val="80000"/>
                </a:schemeClr>
              </a:solidFill>
            </a:endParaRPr>
          </a:p>
          <a:p>
            <a:r>
              <a:rPr lang="en-US" sz="2000" dirty="0">
                <a:solidFill>
                  <a:schemeClr val="bg2">
                    <a:lumMod val="20000"/>
                    <a:lumOff val="80000"/>
                  </a:schemeClr>
                </a:solidFill>
              </a:rPr>
              <a:t>https://www.youtube.com/watch?v=giv-BM6PbbY</a:t>
            </a:r>
          </a:p>
        </p:txBody>
      </p:sp>
    </p:spTree>
    <p:extLst>
      <p:ext uri="{BB962C8B-B14F-4D97-AF65-F5344CB8AC3E}">
        <p14:creationId xmlns:p14="http://schemas.microsoft.com/office/powerpoint/2010/main" val="236171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
            <a:ext cx="10131425" cy="857250"/>
          </a:xfrm>
        </p:spPr>
        <p:txBody>
          <a:bodyPr/>
          <a:lstStyle/>
          <a:p>
            <a:r>
              <a:rPr lang="en-US" b="1" dirty="0">
                <a:solidFill>
                  <a:schemeClr val="bg2">
                    <a:lumMod val="20000"/>
                    <a:lumOff val="80000"/>
                  </a:schemeClr>
                </a:solidFill>
              </a:rPr>
              <a:t>LESSON #9a Review</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146957" y="857251"/>
            <a:ext cx="4977494" cy="5592535"/>
          </a:xfrm>
        </p:spPr>
        <p:txBody>
          <a:bodyPr>
            <a:normAutofit/>
          </a:bodyPr>
          <a:lstStyle/>
          <a:p>
            <a:pPr lvl="0"/>
            <a:r>
              <a:rPr lang="en-US" sz="2400" dirty="0">
                <a:solidFill>
                  <a:schemeClr val="bg2">
                    <a:lumMod val="20000"/>
                    <a:lumOff val="80000"/>
                  </a:schemeClr>
                </a:solidFill>
              </a:rPr>
              <a:t>Natural processes in an ideal world show no influence of human activity</a:t>
            </a:r>
          </a:p>
          <a:p>
            <a:pPr lvl="0"/>
            <a:r>
              <a:rPr lang="en-US" sz="2400" dirty="0">
                <a:solidFill>
                  <a:schemeClr val="bg2">
                    <a:lumMod val="20000"/>
                    <a:lumOff val="80000"/>
                  </a:schemeClr>
                </a:solidFill>
              </a:rPr>
              <a:t>Anthropogenic activity alters natural processes in three ways – enhance (+), neutral (0), destabilize (-)</a:t>
            </a:r>
          </a:p>
          <a:p>
            <a:pPr lvl="0"/>
            <a:r>
              <a:rPr lang="en-US" sz="2400" dirty="0">
                <a:solidFill>
                  <a:schemeClr val="bg2">
                    <a:lumMod val="20000"/>
                    <a:lumOff val="80000"/>
                  </a:schemeClr>
                </a:solidFill>
              </a:rPr>
              <a:t>Note features of the natural processes covered in each of the preceding lessons</a:t>
            </a:r>
          </a:p>
          <a:p>
            <a:pPr lvl="0"/>
            <a:r>
              <a:rPr lang="en-US" sz="2400" dirty="0">
                <a:solidFill>
                  <a:schemeClr val="bg2">
                    <a:lumMod val="20000"/>
                    <a:lumOff val="80000"/>
                  </a:schemeClr>
                </a:solidFill>
              </a:rPr>
              <a:t>Note anthropogenic activity for each natural process with a check (</a:t>
            </a:r>
            <a:r>
              <a:rPr lang="en-US" sz="2400" dirty="0">
                <a:solidFill>
                  <a:schemeClr val="bg2">
                    <a:lumMod val="20000"/>
                    <a:lumOff val="80000"/>
                  </a:schemeClr>
                </a:solidFill>
                <a:sym typeface="Wingdings" panose="05000000000000000000" pitchFamily="2" charset="2"/>
              </a:rPr>
              <a:t></a:t>
            </a:r>
            <a:r>
              <a:rPr lang="en-US" sz="2400" dirty="0">
                <a:solidFill>
                  <a:schemeClr val="bg2">
                    <a:lumMod val="20000"/>
                    <a:lumOff val="80000"/>
                  </a:schemeClr>
                </a:solidFill>
              </a:rPr>
              <a:t> ) for yes and a dash (-) for no.</a:t>
            </a:r>
          </a:p>
        </p:txBody>
      </p:sp>
      <p:pic>
        <p:nvPicPr>
          <p:cNvPr id="4" name="Picture 3">
            <a:extLst>
              <a:ext uri="{FF2B5EF4-FFF2-40B4-BE49-F238E27FC236}">
                <a16:creationId xmlns:a16="http://schemas.microsoft.com/office/drawing/2014/main" id="{4582375E-90E7-436D-BA3E-F5E1DD052B16}"/>
              </a:ext>
            </a:extLst>
          </p:cNvPr>
          <p:cNvPicPr>
            <a:picLocks noChangeAspect="1"/>
          </p:cNvPicPr>
          <p:nvPr/>
        </p:nvPicPr>
        <p:blipFill>
          <a:blip r:embed="rId3"/>
          <a:stretch>
            <a:fillRect/>
          </a:stretch>
        </p:blipFill>
        <p:spPr>
          <a:xfrm>
            <a:off x="5694961" y="157162"/>
            <a:ext cx="5667375" cy="6543675"/>
          </a:xfrm>
          <a:prstGeom prst="rect">
            <a:avLst/>
          </a:prstGeom>
        </p:spPr>
      </p:pic>
    </p:spTree>
    <p:extLst>
      <p:ext uri="{BB962C8B-B14F-4D97-AF65-F5344CB8AC3E}">
        <p14:creationId xmlns:p14="http://schemas.microsoft.com/office/powerpoint/2010/main" val="2156347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0278E2-ED4F-4AE0-BC61-35A6FD00D5DF}"/>
              </a:ext>
            </a:extLst>
          </p:cNvPr>
          <p:cNvSpPr>
            <a:spLocks noGrp="1"/>
          </p:cNvSpPr>
          <p:nvPr>
            <p:ph type="title"/>
          </p:nvPr>
        </p:nvSpPr>
        <p:spPr/>
        <p:txBody>
          <a:bodyPr/>
          <a:lstStyle/>
          <a:p>
            <a:r>
              <a:rPr lang="en-US" b="1" dirty="0">
                <a:solidFill>
                  <a:schemeClr val="bg2">
                    <a:lumMod val="20000"/>
                    <a:lumOff val="80000"/>
                  </a:schemeClr>
                </a:solidFill>
              </a:rPr>
              <a:t>Lesson #9B Review </a:t>
            </a:r>
          </a:p>
        </p:txBody>
      </p:sp>
      <p:pic>
        <p:nvPicPr>
          <p:cNvPr id="7" name="Content Placeholder 6">
            <a:extLst>
              <a:ext uri="{FF2B5EF4-FFF2-40B4-BE49-F238E27FC236}">
                <a16:creationId xmlns:a16="http://schemas.microsoft.com/office/drawing/2014/main" id="{96422C83-0317-42E1-BF70-E443F3352FDE}"/>
              </a:ext>
            </a:extLst>
          </p:cNvPr>
          <p:cNvPicPr>
            <a:picLocks noGrp="1" noChangeAspect="1"/>
          </p:cNvPicPr>
          <p:nvPr>
            <p:ph sz="half" idx="1"/>
          </p:nvPr>
        </p:nvPicPr>
        <p:blipFill>
          <a:blip r:embed="rId3"/>
          <a:stretch>
            <a:fillRect/>
          </a:stretch>
        </p:blipFill>
        <p:spPr>
          <a:xfrm>
            <a:off x="419100" y="1892575"/>
            <a:ext cx="4995863" cy="2899559"/>
          </a:xfrm>
          <a:prstGeom prst="rect">
            <a:avLst/>
          </a:prstGeom>
        </p:spPr>
      </p:pic>
      <p:sp>
        <p:nvSpPr>
          <p:cNvPr id="6" name="Rectangle 5">
            <a:extLst>
              <a:ext uri="{FF2B5EF4-FFF2-40B4-BE49-F238E27FC236}">
                <a16:creationId xmlns:a16="http://schemas.microsoft.com/office/drawing/2014/main" id="{3A8C9520-E0BE-4BBF-A816-BA04CC70BA26}"/>
              </a:ext>
            </a:extLst>
          </p:cNvPr>
          <p:cNvSpPr/>
          <p:nvPr/>
        </p:nvSpPr>
        <p:spPr>
          <a:xfrm>
            <a:off x="419629" y="5143028"/>
            <a:ext cx="4995334" cy="646331"/>
          </a:xfrm>
          <a:prstGeom prst="rect">
            <a:avLst/>
          </a:prstGeom>
        </p:spPr>
        <p:txBody>
          <a:bodyPr wrap="square">
            <a:spAutoFit/>
          </a:bodyPr>
          <a:lstStyle/>
          <a:p>
            <a:r>
              <a:rPr lang="en-US" dirty="0">
                <a:solidFill>
                  <a:schemeClr val="bg2">
                    <a:lumMod val="20000"/>
                    <a:lumOff val="80000"/>
                  </a:schemeClr>
                </a:solidFill>
              </a:rPr>
              <a:t>https://www.youtube.com/watch?app=desktop&amp;v=S7jpMG5DS4Q</a:t>
            </a:r>
          </a:p>
        </p:txBody>
      </p:sp>
      <p:pic>
        <p:nvPicPr>
          <p:cNvPr id="9" name="Picture 8">
            <a:extLst>
              <a:ext uri="{FF2B5EF4-FFF2-40B4-BE49-F238E27FC236}">
                <a16:creationId xmlns:a16="http://schemas.microsoft.com/office/drawing/2014/main" id="{82E21140-FB1F-45F5-95C8-349BFCE12A16}"/>
              </a:ext>
            </a:extLst>
          </p:cNvPr>
          <p:cNvPicPr>
            <a:picLocks noChangeAspect="1"/>
          </p:cNvPicPr>
          <p:nvPr/>
        </p:nvPicPr>
        <p:blipFill>
          <a:blip r:embed="rId4"/>
          <a:stretch>
            <a:fillRect/>
          </a:stretch>
        </p:blipFill>
        <p:spPr>
          <a:xfrm>
            <a:off x="6096000" y="390525"/>
            <a:ext cx="4438650" cy="6076950"/>
          </a:xfrm>
          <a:prstGeom prst="rect">
            <a:avLst/>
          </a:prstGeom>
        </p:spPr>
      </p:pic>
    </p:spTree>
    <p:extLst>
      <p:ext uri="{BB962C8B-B14F-4D97-AF65-F5344CB8AC3E}">
        <p14:creationId xmlns:p14="http://schemas.microsoft.com/office/powerpoint/2010/main" val="1079293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CA25-CF0A-4A4F-A589-67D3AA900094}"/>
              </a:ext>
            </a:extLst>
          </p:cNvPr>
          <p:cNvSpPr>
            <a:spLocks noGrp="1"/>
          </p:cNvSpPr>
          <p:nvPr>
            <p:ph type="title"/>
          </p:nvPr>
        </p:nvSpPr>
        <p:spPr>
          <a:xfrm>
            <a:off x="457201" y="228600"/>
            <a:ext cx="10131425" cy="1456267"/>
          </a:xfrm>
        </p:spPr>
        <p:txBody>
          <a:bodyPr/>
          <a:lstStyle/>
          <a:p>
            <a:r>
              <a:rPr lang="en-US" b="1" dirty="0">
                <a:solidFill>
                  <a:schemeClr val="bg2">
                    <a:lumMod val="20000"/>
                    <a:lumOff val="80000"/>
                  </a:schemeClr>
                </a:solidFill>
              </a:rPr>
              <a:t>Lesson #10  Humanity needs hope!</a:t>
            </a:r>
          </a:p>
        </p:txBody>
      </p:sp>
      <p:pic>
        <p:nvPicPr>
          <p:cNvPr id="3" name="Picture 2">
            <a:extLst>
              <a:ext uri="{FF2B5EF4-FFF2-40B4-BE49-F238E27FC236}">
                <a16:creationId xmlns:a16="http://schemas.microsoft.com/office/drawing/2014/main" id="{BFC806A1-2380-43B9-A41D-6A5078D29EB4}"/>
              </a:ext>
            </a:extLst>
          </p:cNvPr>
          <p:cNvPicPr/>
          <p:nvPr/>
        </p:nvPicPr>
        <p:blipFill>
          <a:blip r:embed="rId3"/>
          <a:stretch>
            <a:fillRect/>
          </a:stretch>
        </p:blipFill>
        <p:spPr>
          <a:xfrm>
            <a:off x="732472" y="1438274"/>
            <a:ext cx="4753928" cy="5000625"/>
          </a:xfrm>
          <a:prstGeom prst="rect">
            <a:avLst/>
          </a:prstGeom>
        </p:spPr>
      </p:pic>
      <p:pic>
        <p:nvPicPr>
          <p:cNvPr id="4" name="Picture 3">
            <a:extLst>
              <a:ext uri="{FF2B5EF4-FFF2-40B4-BE49-F238E27FC236}">
                <a16:creationId xmlns:a16="http://schemas.microsoft.com/office/drawing/2014/main" id="{6C291EE0-810C-41CC-A0B2-A903571B92F2}"/>
              </a:ext>
            </a:extLst>
          </p:cNvPr>
          <p:cNvPicPr>
            <a:picLocks noChangeAspect="1"/>
          </p:cNvPicPr>
          <p:nvPr/>
        </p:nvPicPr>
        <p:blipFill>
          <a:blip r:embed="rId4"/>
          <a:stretch>
            <a:fillRect/>
          </a:stretch>
        </p:blipFill>
        <p:spPr>
          <a:xfrm>
            <a:off x="5785617" y="1434040"/>
            <a:ext cx="5673911" cy="5004859"/>
          </a:xfrm>
          <a:prstGeom prst="rect">
            <a:avLst/>
          </a:prstGeom>
        </p:spPr>
      </p:pic>
    </p:spTree>
    <p:extLst>
      <p:ext uri="{BB962C8B-B14F-4D97-AF65-F5344CB8AC3E}">
        <p14:creationId xmlns:p14="http://schemas.microsoft.com/office/powerpoint/2010/main" val="263569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4434-5264-4385-96D0-4C6941A998D5}"/>
              </a:ext>
            </a:extLst>
          </p:cNvPr>
          <p:cNvSpPr>
            <a:spLocks noGrp="1"/>
          </p:cNvSpPr>
          <p:nvPr>
            <p:ph type="title"/>
          </p:nvPr>
        </p:nvSpPr>
        <p:spPr>
          <a:xfrm>
            <a:off x="685801" y="609600"/>
            <a:ext cx="10131425" cy="994833"/>
          </a:xfrm>
        </p:spPr>
        <p:txBody>
          <a:bodyPr/>
          <a:lstStyle/>
          <a:p>
            <a:r>
              <a:rPr lang="en-US" dirty="0">
                <a:solidFill>
                  <a:schemeClr val="bg2">
                    <a:lumMod val="20000"/>
                    <a:lumOff val="80000"/>
                  </a:schemeClr>
                </a:solidFill>
              </a:rPr>
              <a:t>OVERVIEW </a:t>
            </a:r>
          </a:p>
        </p:txBody>
      </p:sp>
      <p:sp>
        <p:nvSpPr>
          <p:cNvPr id="3" name="Content Placeholder 2">
            <a:extLst>
              <a:ext uri="{FF2B5EF4-FFF2-40B4-BE49-F238E27FC236}">
                <a16:creationId xmlns:a16="http://schemas.microsoft.com/office/drawing/2014/main" id="{D2D8F24D-80C5-4264-B61F-CA56D9D3B450}"/>
              </a:ext>
            </a:extLst>
          </p:cNvPr>
          <p:cNvSpPr>
            <a:spLocks noGrp="1"/>
          </p:cNvSpPr>
          <p:nvPr>
            <p:ph sz="half" idx="1"/>
          </p:nvPr>
        </p:nvSpPr>
        <p:spPr>
          <a:xfrm>
            <a:off x="832758" y="1604433"/>
            <a:ext cx="9241970" cy="3649134"/>
          </a:xfrm>
        </p:spPr>
        <p:txBody>
          <a:bodyPr>
            <a:normAutofit/>
          </a:bodyPr>
          <a:lstStyle/>
          <a:p>
            <a:r>
              <a:rPr lang="en-US" sz="2800" dirty="0">
                <a:solidFill>
                  <a:schemeClr val="bg2">
                    <a:lumMod val="20000"/>
                    <a:lumOff val="80000"/>
                  </a:schemeClr>
                </a:solidFill>
              </a:rPr>
              <a:t>Individual lessons are presented in numerical order</a:t>
            </a:r>
          </a:p>
          <a:p>
            <a:r>
              <a:rPr lang="en-US" sz="2800" dirty="0">
                <a:solidFill>
                  <a:schemeClr val="bg2">
                    <a:lumMod val="20000"/>
                    <a:lumOff val="80000"/>
                  </a:schemeClr>
                </a:solidFill>
              </a:rPr>
              <a:t>Each lesson has two parts:</a:t>
            </a:r>
          </a:p>
          <a:p>
            <a:pPr lvl="1"/>
            <a:r>
              <a:rPr lang="en-US" sz="2800" dirty="0">
                <a:solidFill>
                  <a:schemeClr val="bg2">
                    <a:lumMod val="20000"/>
                    <a:lumOff val="80000"/>
                  </a:schemeClr>
                </a:solidFill>
              </a:rPr>
              <a:t>a slide or video presentation</a:t>
            </a:r>
          </a:p>
          <a:p>
            <a:pPr lvl="1"/>
            <a:r>
              <a:rPr lang="en-US" sz="2800" dirty="0">
                <a:solidFill>
                  <a:schemeClr val="bg2">
                    <a:lumMod val="20000"/>
                    <a:lumOff val="80000"/>
                  </a:schemeClr>
                </a:solidFill>
              </a:rPr>
              <a:t>an assessment</a:t>
            </a:r>
          </a:p>
        </p:txBody>
      </p:sp>
    </p:spTree>
    <p:extLst>
      <p:ext uri="{BB962C8B-B14F-4D97-AF65-F5344CB8AC3E}">
        <p14:creationId xmlns:p14="http://schemas.microsoft.com/office/powerpoint/2010/main" val="420278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75D1-0438-45A0-9BBB-E094C4FCF4F9}"/>
              </a:ext>
            </a:extLst>
          </p:cNvPr>
          <p:cNvSpPr>
            <a:spLocks noGrp="1"/>
          </p:cNvSpPr>
          <p:nvPr>
            <p:ph type="title"/>
          </p:nvPr>
        </p:nvSpPr>
        <p:spPr>
          <a:xfrm>
            <a:off x="342901" y="171451"/>
            <a:ext cx="10131425" cy="723900"/>
          </a:xfrm>
        </p:spPr>
        <p:txBody>
          <a:bodyPr/>
          <a:lstStyle/>
          <a:p>
            <a:r>
              <a:rPr lang="en-US" b="1" dirty="0">
                <a:solidFill>
                  <a:schemeClr val="bg2">
                    <a:lumMod val="20000"/>
                    <a:lumOff val="80000"/>
                  </a:schemeClr>
                </a:solidFill>
              </a:rPr>
              <a:t>LESSON #1 Learning objectives</a:t>
            </a:r>
          </a:p>
        </p:txBody>
      </p:sp>
      <p:sp>
        <p:nvSpPr>
          <p:cNvPr id="3" name="Content Placeholder 2">
            <a:extLst>
              <a:ext uri="{FF2B5EF4-FFF2-40B4-BE49-F238E27FC236}">
                <a16:creationId xmlns:a16="http://schemas.microsoft.com/office/drawing/2014/main" id="{1681BFD8-5147-412A-B8AB-8992FBA20A64}"/>
              </a:ext>
            </a:extLst>
          </p:cNvPr>
          <p:cNvSpPr>
            <a:spLocks noGrp="1"/>
          </p:cNvSpPr>
          <p:nvPr>
            <p:ph idx="1"/>
          </p:nvPr>
        </p:nvSpPr>
        <p:spPr>
          <a:xfrm>
            <a:off x="0" y="895351"/>
            <a:ext cx="12039600" cy="2133599"/>
          </a:xfrm>
        </p:spPr>
        <p:txBody>
          <a:bodyPr/>
          <a:lstStyle/>
          <a:p>
            <a:pPr lvl="0"/>
            <a:r>
              <a:rPr lang="en-US" sz="2800" dirty="0">
                <a:solidFill>
                  <a:schemeClr val="bg2">
                    <a:lumMod val="20000"/>
                    <a:lumOff val="80000"/>
                  </a:schemeClr>
                </a:solidFill>
              </a:rPr>
              <a:t>Differentiate between climate and weather</a:t>
            </a:r>
          </a:p>
          <a:p>
            <a:pPr lvl="0"/>
            <a:r>
              <a:rPr lang="en-US" sz="2800" dirty="0">
                <a:solidFill>
                  <a:schemeClr val="bg2">
                    <a:lumMod val="20000"/>
                    <a:lumOff val="80000"/>
                  </a:schemeClr>
                </a:solidFill>
              </a:rPr>
              <a:t>Identify a Global Circulation Model (GCM) created by atmospheric scientists </a:t>
            </a:r>
          </a:p>
          <a:p>
            <a:pPr lvl="0"/>
            <a:r>
              <a:rPr lang="en-US" sz="2800" dirty="0">
                <a:solidFill>
                  <a:schemeClr val="bg2">
                    <a:lumMod val="20000"/>
                    <a:lumOff val="80000"/>
                  </a:schemeClr>
                </a:solidFill>
              </a:rPr>
              <a:t>Recognize how human activity and human behavior limit the certainty of GCMs</a:t>
            </a:r>
          </a:p>
          <a:p>
            <a:endParaRPr lang="en-US" dirty="0"/>
          </a:p>
        </p:txBody>
      </p:sp>
      <p:pic>
        <p:nvPicPr>
          <p:cNvPr id="4" name="Picture 3">
            <a:extLst>
              <a:ext uri="{FF2B5EF4-FFF2-40B4-BE49-F238E27FC236}">
                <a16:creationId xmlns:a16="http://schemas.microsoft.com/office/drawing/2014/main" id="{6430847A-70E1-4E2D-8654-BFD54A5A022C}"/>
              </a:ext>
            </a:extLst>
          </p:cNvPr>
          <p:cNvPicPr>
            <a:picLocks noChangeAspect="1"/>
          </p:cNvPicPr>
          <p:nvPr/>
        </p:nvPicPr>
        <p:blipFill>
          <a:blip r:embed="rId3"/>
          <a:stretch>
            <a:fillRect/>
          </a:stretch>
        </p:blipFill>
        <p:spPr>
          <a:xfrm>
            <a:off x="342901" y="3028950"/>
            <a:ext cx="3288770" cy="2933699"/>
          </a:xfrm>
          <a:prstGeom prst="rect">
            <a:avLst/>
          </a:prstGeom>
        </p:spPr>
      </p:pic>
      <p:pic>
        <p:nvPicPr>
          <p:cNvPr id="5" name="Picture 4">
            <a:extLst>
              <a:ext uri="{FF2B5EF4-FFF2-40B4-BE49-F238E27FC236}">
                <a16:creationId xmlns:a16="http://schemas.microsoft.com/office/drawing/2014/main" id="{0EBE5292-39B6-446B-AFD0-BDE0D934777D}"/>
              </a:ext>
            </a:extLst>
          </p:cNvPr>
          <p:cNvPicPr>
            <a:picLocks noChangeAspect="1"/>
          </p:cNvPicPr>
          <p:nvPr/>
        </p:nvPicPr>
        <p:blipFill>
          <a:blip r:embed="rId4"/>
          <a:stretch>
            <a:fillRect/>
          </a:stretch>
        </p:blipFill>
        <p:spPr>
          <a:xfrm>
            <a:off x="3974572" y="3028950"/>
            <a:ext cx="3600743" cy="2933699"/>
          </a:xfrm>
          <a:prstGeom prst="rect">
            <a:avLst/>
          </a:prstGeom>
        </p:spPr>
      </p:pic>
      <p:pic>
        <p:nvPicPr>
          <p:cNvPr id="6" name="Picture 5">
            <a:extLst>
              <a:ext uri="{FF2B5EF4-FFF2-40B4-BE49-F238E27FC236}">
                <a16:creationId xmlns:a16="http://schemas.microsoft.com/office/drawing/2014/main" id="{D578F9A1-B3CD-4040-BBAA-333E6A2BCDB1}"/>
              </a:ext>
            </a:extLst>
          </p:cNvPr>
          <p:cNvPicPr>
            <a:picLocks noChangeAspect="1"/>
          </p:cNvPicPr>
          <p:nvPr/>
        </p:nvPicPr>
        <p:blipFill>
          <a:blip r:embed="rId5"/>
          <a:stretch>
            <a:fillRect/>
          </a:stretch>
        </p:blipFill>
        <p:spPr>
          <a:xfrm>
            <a:off x="7918216" y="3028950"/>
            <a:ext cx="3619805" cy="2933698"/>
          </a:xfrm>
          <a:prstGeom prst="rect">
            <a:avLst/>
          </a:prstGeom>
        </p:spPr>
      </p:pic>
    </p:spTree>
    <p:extLst>
      <p:ext uri="{BB962C8B-B14F-4D97-AF65-F5344CB8AC3E}">
        <p14:creationId xmlns:p14="http://schemas.microsoft.com/office/powerpoint/2010/main" val="43174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6168-DC6E-40A0-B896-DC41992768B4}"/>
              </a:ext>
            </a:extLst>
          </p:cNvPr>
          <p:cNvSpPr>
            <a:spLocks noGrp="1"/>
          </p:cNvSpPr>
          <p:nvPr>
            <p:ph type="title"/>
          </p:nvPr>
        </p:nvSpPr>
        <p:spPr>
          <a:xfrm>
            <a:off x="266700" y="156633"/>
            <a:ext cx="11791949" cy="1909234"/>
          </a:xfrm>
        </p:spPr>
        <p:txBody>
          <a:bodyPr>
            <a:normAutofit fontScale="90000"/>
          </a:bodyPr>
          <a:lstStyle/>
          <a:p>
            <a:pPr algn="ctr"/>
            <a:br>
              <a:rPr lang="en-US" dirty="0"/>
            </a:br>
            <a:r>
              <a:rPr lang="en-US" b="1" dirty="0">
                <a:solidFill>
                  <a:schemeClr val="bg2">
                    <a:lumMod val="20000"/>
                    <a:lumOff val="80000"/>
                  </a:schemeClr>
                </a:solidFill>
              </a:rPr>
              <a:t>Lesson #1</a:t>
            </a:r>
            <a:br>
              <a:rPr lang="en-US" dirty="0">
                <a:solidFill>
                  <a:schemeClr val="bg2">
                    <a:lumMod val="20000"/>
                    <a:lumOff val="80000"/>
                  </a:schemeClr>
                </a:solidFill>
              </a:rPr>
            </a:br>
            <a:r>
              <a:rPr lang="en-US" b="1" dirty="0">
                <a:solidFill>
                  <a:schemeClr val="bg2">
                    <a:lumMod val="20000"/>
                    <a:lumOff val="80000"/>
                  </a:schemeClr>
                </a:solidFill>
              </a:rPr>
              <a:t>Global Weirding” (2018)  by Katherine Hayhoe, PhD. </a:t>
            </a:r>
            <a:br>
              <a:rPr lang="en-US" b="1" dirty="0">
                <a:solidFill>
                  <a:schemeClr val="bg2">
                    <a:lumMod val="20000"/>
                    <a:lumOff val="80000"/>
                  </a:schemeClr>
                </a:solidFill>
              </a:rPr>
            </a:br>
            <a:r>
              <a:rPr lang="en-US" b="1" dirty="0">
                <a:solidFill>
                  <a:schemeClr val="bg2">
                    <a:lumMod val="20000"/>
                    <a:lumOff val="80000"/>
                  </a:schemeClr>
                </a:solidFill>
              </a:rPr>
              <a:t>atmospheric scientist &amp; Chief Scientist at </a:t>
            </a:r>
            <a:br>
              <a:rPr lang="en-US" b="1" dirty="0">
                <a:solidFill>
                  <a:schemeClr val="bg2">
                    <a:lumMod val="20000"/>
                    <a:lumOff val="80000"/>
                  </a:schemeClr>
                </a:solidFill>
              </a:rPr>
            </a:br>
            <a:r>
              <a:rPr lang="en-US" b="1" dirty="0">
                <a:solidFill>
                  <a:schemeClr val="bg2">
                    <a:lumMod val="20000"/>
                    <a:lumOff val="80000"/>
                  </a:schemeClr>
                </a:solidFill>
              </a:rPr>
              <a:t>The Nature Conservancy</a:t>
            </a:r>
            <a:br>
              <a:rPr lang="en-US" b="1" dirty="0">
                <a:solidFill>
                  <a:schemeClr val="bg2">
                    <a:lumMod val="20000"/>
                    <a:lumOff val="80000"/>
                  </a:schemeClr>
                </a:solidFill>
              </a:rPr>
            </a:br>
            <a:endParaRPr lang="en-US" dirty="0">
              <a:solidFill>
                <a:schemeClr val="bg2">
                  <a:lumMod val="20000"/>
                  <a:lumOff val="80000"/>
                </a:schemeClr>
              </a:solidFill>
            </a:endParaRPr>
          </a:p>
        </p:txBody>
      </p:sp>
      <p:pic>
        <p:nvPicPr>
          <p:cNvPr id="6" name="Online Media 5" title="Climate vs Weather | Global Weirding">
            <a:hlinkClick r:id="" action="ppaction://media"/>
            <a:extLst>
              <a:ext uri="{FF2B5EF4-FFF2-40B4-BE49-F238E27FC236}">
                <a16:creationId xmlns:a16="http://schemas.microsoft.com/office/drawing/2014/main" id="{0DDD583C-E05B-4DFF-9723-9F31F472FBF4}"/>
              </a:ext>
            </a:extLst>
          </p:cNvPr>
          <p:cNvPicPr>
            <a:picLocks noGrp="1" noRot="1" noChangeAspect="1"/>
          </p:cNvPicPr>
          <p:nvPr>
            <p:ph idx="1"/>
            <a:videoFile r:link="rId1"/>
          </p:nvPr>
        </p:nvPicPr>
        <p:blipFill>
          <a:blip r:embed="rId4"/>
          <a:stretch>
            <a:fillRect/>
          </a:stretch>
        </p:blipFill>
        <p:spPr>
          <a:xfrm>
            <a:off x="2042229" y="2065867"/>
            <a:ext cx="8240889" cy="4635500"/>
          </a:xfrm>
          <a:prstGeom prst="rect">
            <a:avLst/>
          </a:prstGeom>
        </p:spPr>
      </p:pic>
    </p:spTree>
    <p:extLst>
      <p:ext uri="{BB962C8B-B14F-4D97-AF65-F5344CB8AC3E}">
        <p14:creationId xmlns:p14="http://schemas.microsoft.com/office/powerpoint/2010/main" val="81384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4F20-6B37-48FB-B4CA-A8AE7FA6D086}"/>
              </a:ext>
            </a:extLst>
          </p:cNvPr>
          <p:cNvSpPr>
            <a:spLocks noGrp="1"/>
          </p:cNvSpPr>
          <p:nvPr>
            <p:ph type="title"/>
          </p:nvPr>
        </p:nvSpPr>
        <p:spPr>
          <a:xfrm>
            <a:off x="391106" y="474785"/>
            <a:ext cx="11655970" cy="368970"/>
          </a:xfrm>
        </p:spPr>
        <p:txBody>
          <a:bodyPr>
            <a:normAutofit fontScale="90000"/>
          </a:bodyPr>
          <a:lstStyle/>
          <a:p>
            <a:r>
              <a:rPr lang="en-US" sz="2700" b="1" dirty="0">
                <a:solidFill>
                  <a:schemeClr val="accent5">
                    <a:lumMod val="60000"/>
                    <a:lumOff val="40000"/>
                  </a:schemeClr>
                </a:solidFill>
              </a:rPr>
              <a:t>Lesson #1 Assessment</a:t>
            </a:r>
            <a:br>
              <a:rPr lang="en-US" b="1" i="1" dirty="0">
                <a:solidFill>
                  <a:schemeClr val="accent5">
                    <a:lumMod val="60000"/>
                    <a:lumOff val="40000"/>
                  </a:schemeClr>
                </a:solidFill>
              </a:rPr>
            </a:br>
            <a:endParaRPr lang="en-US" dirty="0">
              <a:solidFill>
                <a:schemeClr val="accent5">
                  <a:lumMod val="60000"/>
                  <a:lumOff val="40000"/>
                </a:schemeClr>
              </a:solidFill>
            </a:endParaRPr>
          </a:p>
        </p:txBody>
      </p:sp>
      <p:sp>
        <p:nvSpPr>
          <p:cNvPr id="3" name="TextBox 2">
            <a:extLst>
              <a:ext uri="{FF2B5EF4-FFF2-40B4-BE49-F238E27FC236}">
                <a16:creationId xmlns:a16="http://schemas.microsoft.com/office/drawing/2014/main" id="{3069809F-2085-40E8-8D37-7FB61E54B003}"/>
              </a:ext>
            </a:extLst>
          </p:cNvPr>
          <p:cNvSpPr txBox="1"/>
          <p:nvPr/>
        </p:nvSpPr>
        <p:spPr>
          <a:xfrm>
            <a:off x="268013" y="603129"/>
            <a:ext cx="11655970" cy="4832092"/>
          </a:xfrm>
          <a:prstGeom prst="rect">
            <a:avLst/>
          </a:prstGeom>
          <a:noFill/>
        </p:spPr>
        <p:txBody>
          <a:bodyPr wrap="square" rtlCol="0">
            <a:spAutoFit/>
          </a:bodyPr>
          <a:lstStyle/>
          <a:p>
            <a:r>
              <a:rPr lang="en-US" sz="2000" b="1" i="1" dirty="0">
                <a:solidFill>
                  <a:schemeClr val="accent5">
                    <a:lumMod val="60000"/>
                    <a:lumOff val="40000"/>
                  </a:schemeClr>
                </a:solidFill>
              </a:rPr>
              <a:t>Complete each sentence using the word bank provided</a:t>
            </a:r>
          </a:p>
          <a:p>
            <a:endParaRPr lang="en-US" sz="2000" b="1" i="1" dirty="0">
              <a:solidFill>
                <a:srgbClr val="00B0F0"/>
              </a:solidFill>
            </a:endParaRPr>
          </a:p>
          <a:p>
            <a:r>
              <a:rPr lang="en-US" sz="2800" dirty="0">
                <a:solidFill>
                  <a:schemeClr val="bg2">
                    <a:lumMod val="20000"/>
                    <a:lumOff val="80000"/>
                  </a:schemeClr>
                </a:solidFill>
              </a:rPr>
              <a:t>1.   </a:t>
            </a:r>
            <a:r>
              <a:rPr lang="en-US" sz="2400" dirty="0">
                <a:solidFill>
                  <a:schemeClr val="bg2">
                    <a:lumMod val="20000"/>
                    <a:lumOff val="80000"/>
                  </a:schemeClr>
                </a:solidFill>
              </a:rPr>
              <a:t>The daily _____ includes fluctuations in temperature, relative humidity, and atmospheric pressure at a small-scale over a short-time scale of several days. </a:t>
            </a:r>
          </a:p>
          <a:p>
            <a:endParaRPr lang="en-US" sz="2400" dirty="0">
              <a:solidFill>
                <a:schemeClr val="bg2">
                  <a:lumMod val="20000"/>
                  <a:lumOff val="80000"/>
                </a:schemeClr>
              </a:solidFill>
            </a:endParaRPr>
          </a:p>
          <a:p>
            <a:r>
              <a:rPr lang="en-US" sz="2400" dirty="0">
                <a:solidFill>
                  <a:schemeClr val="bg2">
                    <a:lumMod val="20000"/>
                    <a:lumOff val="80000"/>
                  </a:schemeClr>
                </a:solidFill>
              </a:rPr>
              <a:t>2.  It's average at the large-scale, over the longer-time scale of 20 to 30 years is called the __.</a:t>
            </a:r>
          </a:p>
          <a:p>
            <a:endParaRPr lang="en-US" sz="2400" dirty="0">
              <a:solidFill>
                <a:schemeClr val="bg2">
                  <a:lumMod val="20000"/>
                  <a:lumOff val="80000"/>
                </a:schemeClr>
              </a:solidFill>
            </a:endParaRPr>
          </a:p>
          <a:p>
            <a:r>
              <a:rPr lang="en-US" sz="2400" dirty="0">
                <a:solidFill>
                  <a:schemeClr val="bg2">
                    <a:lumMod val="20000"/>
                    <a:lumOff val="80000"/>
                  </a:schemeClr>
                </a:solidFill>
              </a:rPr>
              <a:t>3. To model climate and weather, atmospheric scientists derive GCMs, also called _____ using measurements of natural variability in the conservation of energy, the mass of water and the mass of air mass at the global scale. </a:t>
            </a:r>
          </a:p>
          <a:p>
            <a:endParaRPr lang="en-US" sz="2400" dirty="0">
              <a:solidFill>
                <a:schemeClr val="bg2">
                  <a:lumMod val="20000"/>
                  <a:lumOff val="80000"/>
                </a:schemeClr>
              </a:solidFill>
            </a:endParaRPr>
          </a:p>
          <a:p>
            <a:r>
              <a:rPr lang="en-US" sz="2400" dirty="0">
                <a:solidFill>
                  <a:schemeClr val="bg2">
                    <a:lumMod val="20000"/>
                    <a:lumOff val="80000"/>
                  </a:schemeClr>
                </a:solidFill>
              </a:rPr>
              <a:t>4.  Scientists also include measurements of regional- and local ______in air temperature, pressure, density, water vapor content, and wind magnitude in GCMs. </a:t>
            </a:r>
          </a:p>
        </p:txBody>
      </p:sp>
      <p:sp>
        <p:nvSpPr>
          <p:cNvPr id="5" name="Rectangle 4">
            <a:extLst>
              <a:ext uri="{FF2B5EF4-FFF2-40B4-BE49-F238E27FC236}">
                <a16:creationId xmlns:a16="http://schemas.microsoft.com/office/drawing/2014/main" id="{3492F9C0-5F30-4F65-8253-40E1AB080711}"/>
              </a:ext>
            </a:extLst>
          </p:cNvPr>
          <p:cNvSpPr/>
          <p:nvPr/>
        </p:nvSpPr>
        <p:spPr>
          <a:xfrm>
            <a:off x="268014" y="5703150"/>
            <a:ext cx="11655969" cy="923330"/>
          </a:xfrm>
          <a:prstGeom prst="rect">
            <a:avLst/>
          </a:prstGeom>
          <a:ln w="28575">
            <a:solidFill>
              <a:schemeClr val="accent5">
                <a:lumMod val="60000"/>
                <a:lumOff val="40000"/>
              </a:schemeClr>
            </a:solidFill>
          </a:ln>
        </p:spPr>
        <p:txBody>
          <a:bodyPr wrap="square">
            <a:spAutoFit/>
          </a:bodyPr>
          <a:lstStyle/>
          <a:p>
            <a:r>
              <a:rPr lang="en-US" b="1" dirty="0">
                <a:solidFill>
                  <a:schemeClr val="accent5">
                    <a:lumMod val="60000"/>
                    <a:lumOff val="40000"/>
                  </a:schemeClr>
                </a:solidFill>
              </a:rPr>
              <a:t>Word Bank:</a:t>
            </a:r>
            <a:endParaRPr lang="en-US" dirty="0">
              <a:solidFill>
                <a:schemeClr val="accent5">
                  <a:lumMod val="60000"/>
                  <a:lumOff val="40000"/>
                </a:schemeClr>
              </a:solidFill>
            </a:endParaRPr>
          </a:p>
          <a:p>
            <a:r>
              <a:rPr lang="en-US" dirty="0">
                <a:solidFill>
                  <a:schemeClr val="bg2">
                    <a:lumMod val="20000"/>
                    <a:lumOff val="80000"/>
                  </a:schemeClr>
                </a:solidFill>
              </a:rPr>
              <a:t>activity    	  behavior     climate    general climate models     global circulation models     humanity     uncertainty    variability    weather   </a:t>
            </a:r>
            <a:r>
              <a:rPr lang="en-US" dirty="0" err="1">
                <a:solidFill>
                  <a:schemeClr val="bg2">
                    <a:lumMod val="20000"/>
                    <a:lumOff val="80000"/>
                  </a:schemeClr>
                </a:solidFill>
              </a:rPr>
              <a:t>weather</a:t>
            </a:r>
            <a:r>
              <a:rPr lang="en-US" dirty="0">
                <a:solidFill>
                  <a:schemeClr val="bg2">
                    <a:lumMod val="20000"/>
                    <a:lumOff val="80000"/>
                  </a:schemeClr>
                </a:solidFill>
              </a:rPr>
              <a:t> models</a:t>
            </a:r>
          </a:p>
        </p:txBody>
      </p:sp>
    </p:spTree>
    <p:extLst>
      <p:ext uri="{BB962C8B-B14F-4D97-AF65-F5344CB8AC3E}">
        <p14:creationId xmlns:p14="http://schemas.microsoft.com/office/powerpoint/2010/main" val="67140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4F20-6B37-48FB-B4CA-A8AE7FA6D086}"/>
              </a:ext>
            </a:extLst>
          </p:cNvPr>
          <p:cNvSpPr>
            <a:spLocks noGrp="1"/>
          </p:cNvSpPr>
          <p:nvPr>
            <p:ph type="title"/>
          </p:nvPr>
        </p:nvSpPr>
        <p:spPr>
          <a:xfrm>
            <a:off x="268015" y="136636"/>
            <a:ext cx="10131425" cy="541282"/>
          </a:xfrm>
        </p:spPr>
        <p:txBody>
          <a:bodyPr>
            <a:normAutofit fontScale="90000"/>
          </a:bodyPr>
          <a:lstStyle/>
          <a:p>
            <a:r>
              <a:rPr lang="en-US" b="1" dirty="0">
                <a:solidFill>
                  <a:schemeClr val="accent5">
                    <a:lumMod val="60000"/>
                    <a:lumOff val="40000"/>
                  </a:schemeClr>
                </a:solidFill>
              </a:rPr>
              <a:t>Lesson #1 Assessment</a:t>
            </a:r>
          </a:p>
        </p:txBody>
      </p:sp>
      <p:sp>
        <p:nvSpPr>
          <p:cNvPr id="3" name="TextBox 2">
            <a:extLst>
              <a:ext uri="{FF2B5EF4-FFF2-40B4-BE49-F238E27FC236}">
                <a16:creationId xmlns:a16="http://schemas.microsoft.com/office/drawing/2014/main" id="{3069809F-2085-40E8-8D37-7FB61E54B003}"/>
              </a:ext>
            </a:extLst>
          </p:cNvPr>
          <p:cNvSpPr txBox="1"/>
          <p:nvPr/>
        </p:nvSpPr>
        <p:spPr>
          <a:xfrm>
            <a:off x="268014" y="780548"/>
            <a:ext cx="11923985" cy="3693319"/>
          </a:xfrm>
          <a:prstGeom prst="rect">
            <a:avLst/>
          </a:prstGeom>
          <a:noFill/>
        </p:spPr>
        <p:txBody>
          <a:bodyPr wrap="square" rtlCol="0">
            <a:spAutoFit/>
          </a:bodyPr>
          <a:lstStyle/>
          <a:p>
            <a:r>
              <a:rPr lang="en-US" sz="2400" dirty="0"/>
              <a:t>5</a:t>
            </a:r>
            <a:r>
              <a:rPr lang="en-US" sz="2400" dirty="0">
                <a:solidFill>
                  <a:schemeClr val="bg2">
                    <a:lumMod val="20000"/>
                    <a:lumOff val="80000"/>
                  </a:schemeClr>
                </a:solidFill>
              </a:rPr>
              <a:t>.  When creating and modifying GCMs to predict the future weather and future climate, atmospheric scientists, like Dr. Hayhoe must include uncertainties due to ____________.</a:t>
            </a:r>
          </a:p>
          <a:p>
            <a:endParaRPr lang="en-US" sz="2400" dirty="0">
              <a:solidFill>
                <a:schemeClr val="bg2">
                  <a:lumMod val="20000"/>
                  <a:lumOff val="80000"/>
                </a:schemeClr>
              </a:solidFill>
            </a:endParaRPr>
          </a:p>
          <a:p>
            <a:r>
              <a:rPr lang="en-US" sz="2400" dirty="0">
                <a:solidFill>
                  <a:schemeClr val="bg2">
                    <a:lumMod val="20000"/>
                    <a:lumOff val="80000"/>
                  </a:schemeClr>
                </a:solidFill>
              </a:rPr>
              <a:t>These are:</a:t>
            </a:r>
          </a:p>
          <a:p>
            <a:pPr lvl="1"/>
            <a:r>
              <a:rPr lang="en-US" sz="2400" i="1" dirty="0">
                <a:solidFill>
                  <a:schemeClr val="bg2">
                    <a:lumMod val="20000"/>
                    <a:lumOff val="80000"/>
                  </a:schemeClr>
                </a:solidFill>
              </a:rPr>
              <a:t>6. Human </a:t>
            </a:r>
            <a:r>
              <a:rPr lang="en-US" sz="2400" dirty="0">
                <a:solidFill>
                  <a:schemeClr val="bg2">
                    <a:lumMod val="20000"/>
                    <a:lumOff val="80000"/>
                  </a:schemeClr>
                </a:solidFill>
              </a:rPr>
              <a:t>________ -- For example, how will planet Earth respond to humans continually pumping carbon dioxide and other greenhouse gases into the atmosphere?</a:t>
            </a:r>
          </a:p>
          <a:p>
            <a:pPr lvl="1"/>
            <a:endParaRPr lang="en-US" sz="2400" dirty="0">
              <a:solidFill>
                <a:schemeClr val="bg2">
                  <a:lumMod val="20000"/>
                  <a:lumOff val="80000"/>
                </a:schemeClr>
              </a:solidFill>
            </a:endParaRPr>
          </a:p>
          <a:p>
            <a:pPr lvl="1"/>
            <a:r>
              <a:rPr lang="en-US" sz="2400" i="1" dirty="0">
                <a:solidFill>
                  <a:schemeClr val="bg2">
                    <a:lumMod val="20000"/>
                    <a:lumOff val="80000"/>
                  </a:schemeClr>
                </a:solidFill>
              </a:rPr>
              <a:t>7. Human </a:t>
            </a:r>
            <a:r>
              <a:rPr lang="en-US" sz="2400" dirty="0">
                <a:solidFill>
                  <a:schemeClr val="bg2">
                    <a:lumMod val="20000"/>
                    <a:lumOff val="80000"/>
                  </a:schemeClr>
                </a:solidFill>
              </a:rPr>
              <a:t>________ -- For example, which choices that humans make today will set the course of global climate in the future?</a:t>
            </a:r>
          </a:p>
          <a:p>
            <a:endParaRPr lang="en-US" dirty="0"/>
          </a:p>
        </p:txBody>
      </p:sp>
      <p:sp>
        <p:nvSpPr>
          <p:cNvPr id="6" name="Rectangle 5">
            <a:extLst>
              <a:ext uri="{FF2B5EF4-FFF2-40B4-BE49-F238E27FC236}">
                <a16:creationId xmlns:a16="http://schemas.microsoft.com/office/drawing/2014/main" id="{A7FDC6E8-3979-4EC5-A079-E95147CF4D2C}"/>
              </a:ext>
            </a:extLst>
          </p:cNvPr>
          <p:cNvSpPr/>
          <p:nvPr/>
        </p:nvSpPr>
        <p:spPr>
          <a:xfrm>
            <a:off x="268015" y="4836047"/>
            <a:ext cx="11655969" cy="923330"/>
          </a:xfrm>
          <a:prstGeom prst="rect">
            <a:avLst/>
          </a:prstGeom>
          <a:ln w="28575">
            <a:solidFill>
              <a:schemeClr val="accent5">
                <a:lumMod val="60000"/>
                <a:lumOff val="40000"/>
              </a:schemeClr>
            </a:solidFill>
          </a:ln>
        </p:spPr>
        <p:txBody>
          <a:bodyPr wrap="square">
            <a:spAutoFit/>
          </a:bodyPr>
          <a:lstStyle/>
          <a:p>
            <a:r>
              <a:rPr lang="en-US" b="1" dirty="0">
                <a:solidFill>
                  <a:schemeClr val="accent5">
                    <a:lumMod val="60000"/>
                    <a:lumOff val="40000"/>
                  </a:schemeClr>
                </a:solidFill>
              </a:rPr>
              <a:t>Word Bank:</a:t>
            </a:r>
            <a:endParaRPr lang="en-US" dirty="0">
              <a:solidFill>
                <a:schemeClr val="accent5">
                  <a:lumMod val="60000"/>
                  <a:lumOff val="40000"/>
                </a:schemeClr>
              </a:solidFill>
            </a:endParaRPr>
          </a:p>
          <a:p>
            <a:r>
              <a:rPr lang="en-US" dirty="0">
                <a:solidFill>
                  <a:schemeClr val="bg2">
                    <a:lumMod val="20000"/>
                    <a:lumOff val="80000"/>
                  </a:schemeClr>
                </a:solidFill>
              </a:rPr>
              <a:t>activity    	  behavior     climate    general climate models     global circulation models     humanity     uncertainty    variability    weather   </a:t>
            </a:r>
            <a:r>
              <a:rPr lang="en-US" dirty="0" err="1">
                <a:solidFill>
                  <a:schemeClr val="bg2">
                    <a:lumMod val="20000"/>
                    <a:lumOff val="80000"/>
                  </a:schemeClr>
                </a:solidFill>
              </a:rPr>
              <a:t>weather</a:t>
            </a:r>
            <a:r>
              <a:rPr lang="en-US" dirty="0">
                <a:solidFill>
                  <a:schemeClr val="bg2">
                    <a:lumMod val="20000"/>
                    <a:lumOff val="80000"/>
                  </a:schemeClr>
                </a:solidFill>
              </a:rPr>
              <a:t> models</a:t>
            </a:r>
          </a:p>
        </p:txBody>
      </p:sp>
    </p:spTree>
    <p:extLst>
      <p:ext uri="{BB962C8B-B14F-4D97-AF65-F5344CB8AC3E}">
        <p14:creationId xmlns:p14="http://schemas.microsoft.com/office/powerpoint/2010/main" val="4262757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E2974E88E34545BF645B4194BD7153" ma:contentTypeVersion="14" ma:contentTypeDescription="Create a new document." ma:contentTypeScope="" ma:versionID="4dbee826ec3c1a2acdc9829c095b11d3">
  <xsd:schema xmlns:xsd="http://www.w3.org/2001/XMLSchema" xmlns:xs="http://www.w3.org/2001/XMLSchema" xmlns:p="http://schemas.microsoft.com/office/2006/metadata/properties" xmlns:ns3="6c1b70de-3300-44c5-b8c4-d814d143add1" xmlns:ns4="f4fc3910-fcdd-4b5a-b209-468544b69bf4" targetNamespace="http://schemas.microsoft.com/office/2006/metadata/properties" ma:root="true" ma:fieldsID="c95c3a641ec78f4ac7a37c035e338e90" ns3:_="" ns4:_="">
    <xsd:import namespace="6c1b70de-3300-44c5-b8c4-d814d143add1"/>
    <xsd:import namespace="f4fc3910-fcdd-4b5a-b209-468544b69bf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b70de-3300-44c5-b8c4-d814d143ad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fc3910-fcdd-4b5a-b209-468544b69bf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c1b70de-3300-44c5-b8c4-d814d143add1" xsi:nil="true"/>
  </documentManagement>
</p:properties>
</file>

<file path=customXml/itemProps1.xml><?xml version="1.0" encoding="utf-8"?>
<ds:datastoreItem xmlns:ds="http://schemas.openxmlformats.org/officeDocument/2006/customXml" ds:itemID="{70D31EF2-B137-4365-8EE6-27CF221B03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1b70de-3300-44c5-b8c4-d814d143add1"/>
    <ds:schemaRef ds:uri="f4fc3910-fcdd-4b5a-b209-468544b69b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60F864-A1A4-4602-B4B8-60CCD3A228F5}">
  <ds:schemaRefs>
    <ds:schemaRef ds:uri="http://schemas.microsoft.com/sharepoint/v3/contenttype/forms"/>
  </ds:schemaRefs>
</ds:datastoreItem>
</file>

<file path=customXml/itemProps3.xml><?xml version="1.0" encoding="utf-8"?>
<ds:datastoreItem xmlns:ds="http://schemas.openxmlformats.org/officeDocument/2006/customXml" ds:itemID="{6E47AA33-D361-4EE5-8556-113AD70A285A}">
  <ds:schemaRefs>
    <ds:schemaRef ds:uri="http://schemas.microsoft.com/office/2006/documentManagement/types"/>
    <ds:schemaRef ds:uri="http://schemas.microsoft.com/office/2006/metadata/properties"/>
    <ds:schemaRef ds:uri="http://purl.org/dc/dcmitype/"/>
    <ds:schemaRef ds:uri="http://purl.org/dc/terms/"/>
    <ds:schemaRef ds:uri="http://schemas.openxmlformats.org/package/2006/metadata/core-properties"/>
    <ds:schemaRef ds:uri="http://purl.org/dc/elements/1.1/"/>
    <ds:schemaRef ds:uri="f4fc3910-fcdd-4b5a-b209-468544b69bf4"/>
    <ds:schemaRef ds:uri="http://schemas.microsoft.com/office/infopath/2007/PartnerControls"/>
    <ds:schemaRef ds:uri="6c1b70de-3300-44c5-b8c4-d814d143ad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1324</TotalTime>
  <Words>8449</Words>
  <Application>Microsoft Office PowerPoint</Application>
  <PresentationFormat>Widescreen</PresentationFormat>
  <Paragraphs>744</Paragraphs>
  <Slides>45</Slides>
  <Notes>45</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Wingdings</vt:lpstr>
      <vt:lpstr>Celestial</vt:lpstr>
      <vt:lpstr>Weathering the Heat:  Ecology and Earth’s Climate System</vt:lpstr>
      <vt:lpstr>BACKround Information   Climate, Weather, the Greenhouse Effect, Greenhouse Gases, and Species’ range shifts </vt:lpstr>
      <vt:lpstr>You will learn to:</vt:lpstr>
      <vt:lpstr>Instructions for Students</vt:lpstr>
      <vt:lpstr>OVERVIEW </vt:lpstr>
      <vt:lpstr>LESSON #1 Learning objectives</vt:lpstr>
      <vt:lpstr> Lesson #1 Global Weirding” (2018)  by Katherine Hayhoe, PhD.  atmospheric scientist &amp; Chief Scientist at  The Nature Conservancy </vt:lpstr>
      <vt:lpstr>Lesson #1 Assessment </vt:lpstr>
      <vt:lpstr>Lesson #1 Assessment</vt:lpstr>
      <vt:lpstr>LESSON #2 Learning objectives</vt:lpstr>
      <vt:lpstr>LESSON #2 Thinking in Systems</vt:lpstr>
      <vt:lpstr>Lesson #2</vt:lpstr>
      <vt:lpstr>LESSON #2 The Climate system</vt:lpstr>
      <vt:lpstr>LESSON #2 Table 1</vt:lpstr>
      <vt:lpstr>Lesson #2 ASSESSMENT  </vt:lpstr>
      <vt:lpstr>LESSON #3 Learning objectives</vt:lpstr>
      <vt:lpstr>LESSON #3</vt:lpstr>
      <vt:lpstr>Lesson #3 ASSESSMENT</vt:lpstr>
      <vt:lpstr>Lesson #3 ASSESSMENT Label your Drawing using each of the terms below:</vt:lpstr>
      <vt:lpstr>LESSON #4 Learning objectives</vt:lpstr>
      <vt:lpstr>Lesson #4 ASSESSMENT</vt:lpstr>
      <vt:lpstr>Lesson #4 ASSESSMENT</vt:lpstr>
      <vt:lpstr>LESSON #5 Learning objectives</vt:lpstr>
      <vt:lpstr>LESSON #5 Instructions</vt:lpstr>
      <vt:lpstr>LESSON #5 Instructions</vt:lpstr>
      <vt:lpstr>PowerPoint Presentation</vt:lpstr>
      <vt:lpstr>PowerPoint Presentation</vt:lpstr>
      <vt:lpstr>LESSON #6 Learning objectives</vt:lpstr>
      <vt:lpstr>LESSON #6 Instructions</vt:lpstr>
      <vt:lpstr>LESSON #6 Instructions</vt:lpstr>
      <vt:lpstr>PowerPoint Presentation</vt:lpstr>
      <vt:lpstr>PowerPoint Presentation</vt:lpstr>
      <vt:lpstr>PowerPoint Presentation</vt:lpstr>
      <vt:lpstr>PowerPoint Presentation</vt:lpstr>
      <vt:lpstr>PowerPoint Presentation</vt:lpstr>
      <vt:lpstr>PowerPoint Presentation</vt:lpstr>
      <vt:lpstr>LESSON #6 ASSESSMENT_1a</vt:lpstr>
      <vt:lpstr>LESSON #6 ASSESSMENT_1B</vt:lpstr>
      <vt:lpstr>LESSON #7Learning objectives</vt:lpstr>
      <vt:lpstr>LESSON #7 Assessment GO TO: https://climate.nasa.gov/interactives/climate-time-machine</vt:lpstr>
      <vt:lpstr>Lesson #8 Climate Change &amp; Terrestrial Vegetation range shifts</vt:lpstr>
      <vt:lpstr>Lesson #8 Climate Change &amp; Insect range shifts</vt:lpstr>
      <vt:lpstr>LESSON #9a Review</vt:lpstr>
      <vt:lpstr>Lesson #9B Review </vt:lpstr>
      <vt:lpstr>Lesson #10  Humanity needs hope!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Weather and Anthropogenic Activity</dc:title>
  <dc:creator>Anne F. Cross</dc:creator>
  <cp:lastModifiedBy>Anne F. Cross</cp:lastModifiedBy>
  <cp:revision>135</cp:revision>
  <dcterms:created xsi:type="dcterms:W3CDTF">2022-10-10T21:53:26Z</dcterms:created>
  <dcterms:modified xsi:type="dcterms:W3CDTF">2023-05-30T15:41:31Z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0x010100B0E2974E88E34545BF645B4194BD7153</vt:lpwstr>
  </property>
</Properties>
</file>